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75" r:id="rId5"/>
  </p:sldMasterIdLst>
  <p:notesMasterIdLst>
    <p:notesMasterId r:id="rId19"/>
  </p:notesMasterIdLst>
  <p:sldIdLst>
    <p:sldId id="2145705319" r:id="rId6"/>
    <p:sldId id="2145705367" r:id="rId7"/>
    <p:sldId id="2145705369" r:id="rId8"/>
    <p:sldId id="2145705361" r:id="rId9"/>
    <p:sldId id="2145705353" r:id="rId10"/>
    <p:sldId id="2145705360" r:id="rId11"/>
    <p:sldId id="2145705372" r:id="rId12"/>
    <p:sldId id="2145705321" r:id="rId13"/>
    <p:sldId id="2145705322" r:id="rId14"/>
    <p:sldId id="2145705370" r:id="rId15"/>
    <p:sldId id="2145705323" r:id="rId16"/>
    <p:sldId id="2145705358" r:id="rId17"/>
    <p:sldId id="2145705327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8FAB0"/>
    <a:srgbClr val="15F175"/>
    <a:srgbClr val="064556"/>
    <a:srgbClr val="017BCD"/>
    <a:srgbClr val="000D5C"/>
    <a:srgbClr val="003A70"/>
    <a:srgbClr val="032B39"/>
    <a:srgbClr val="009BDE"/>
    <a:srgbClr val="B8D8EB"/>
    <a:srgbClr val="447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1976D1-24E0-92A6-A765-3D195EB65E98}" v="45" dt="2025-05-14T09:18:14.197"/>
    <p1510:client id="{3813C1B0-7AE5-310C-F2A7-4B7FAEBD9EEF}" v="35" dt="2025-05-15T00:44:48.108"/>
    <p1510:client id="{5B1D1407-8275-7D00-C3C1-C0BF9D95F80F}" v="84" dt="2025-05-14T03:22:07.719"/>
    <p1510:client id="{A0F9FAA5-1763-8067-F648-F63AC5020F33}" v="276" dt="2025-05-14T11:17:04.526"/>
    <p1510:client id="{D3762EDE-1900-47EF-9B5A-8422D1A0D23A}" v="51" dt="2025-05-13T06:19:25.269"/>
    <p1510:client id="{F6649113-9B5A-0F45-F1A8-2065DFDB6715}" v="10" dt="2025-05-14T03:23:54.63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–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–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F4DE60-C8FC-0641-83D0-8D65F50AEBC8}" type="doc">
      <dgm:prSet loTypeId="urn:microsoft.com/office/officeart/2005/8/layout/hierarchy4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GB"/>
        </a:p>
      </dgm:t>
    </dgm:pt>
    <dgm:pt modelId="{8F1A6F41-3D4F-144D-A652-0F429ECF7B20}">
      <dgm:prSet phldrT="[Text]" custT="1"/>
      <dgm:spPr>
        <a:solidFill>
          <a:srgbClr val="78FAB0"/>
        </a:solidFill>
      </dgm:spPr>
      <dgm:t>
        <a:bodyPr/>
        <a:lstStyle/>
        <a:p>
          <a:r>
            <a:rPr lang="en-GB" sz="28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  <a:t>51% </a:t>
          </a:r>
          <a:br>
            <a:rPr lang="en-GB" sz="20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</a:br>
          <a:r>
            <a:rPr lang="en-GB" sz="14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  <a:t>boosted their exercise</a:t>
          </a:r>
        </a:p>
        <a:p>
          <a:r>
            <a:rPr lang="en-GB" sz="14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  <a:t> minutes</a:t>
          </a:r>
          <a:br>
            <a:rPr lang="en-GB" sz="1200">
              <a:solidFill>
                <a:srgbClr val="003A70"/>
              </a:solidFill>
              <a:latin typeface="Arial" panose="020B0604020202020204" pitchFamily="34" charset="0"/>
              <a:cs typeface="Arial" panose="020B0604020202020204" pitchFamily="34" charset="0"/>
            </a:rPr>
          </a:br>
          <a:endParaRPr lang="en-GB" sz="1200">
            <a:solidFill>
              <a:srgbClr val="003A7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55D1BB1-37A9-C440-B6AD-B18BCAC3AD09}" type="parTrans" cxnId="{B47CBEE1-857F-A940-A092-266D89664292}">
      <dgm:prSet/>
      <dgm:spPr/>
      <dgm:t>
        <a:bodyPr/>
        <a:lstStyle/>
        <a:p>
          <a:endParaRPr lang="en-GB" sz="1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B4BAFE3-91EA-AD44-9EA7-4064BCAE50AE}" type="sibTrans" cxnId="{B47CBEE1-857F-A940-A092-266D89664292}">
      <dgm:prSet/>
      <dgm:spPr/>
      <dgm:t>
        <a:bodyPr/>
        <a:lstStyle/>
        <a:p>
          <a:endParaRPr lang="en-GB" sz="1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CFC52DC-E879-5A44-B61C-38B66F0F790C}">
      <dgm:prSet phldrT="[Text]" custT="1"/>
      <dgm:spPr>
        <a:solidFill>
          <a:srgbClr val="78FAB0"/>
        </a:solidFill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sz="28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  <a:t>73.5% </a:t>
          </a:r>
          <a:br>
            <a:rPr lang="en-GB" sz="20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</a:br>
          <a:r>
            <a:rPr lang="en-GB" sz="14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  <a:t>increased their step</a:t>
          </a:r>
        </a:p>
        <a:p>
          <a:pPr>
            <a:buFont typeface="Arial" panose="020B0604020202020204" pitchFamily="34" charset="0"/>
            <a:buChar char="•"/>
          </a:pPr>
          <a:r>
            <a:rPr lang="en-GB" sz="14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  <a:t> count during the</a:t>
          </a:r>
        </a:p>
        <a:p>
          <a:pPr>
            <a:buFont typeface="Arial" panose="020B0604020202020204" pitchFamily="34" charset="0"/>
            <a:buChar char="•"/>
          </a:pPr>
          <a:r>
            <a:rPr lang="en-GB" sz="14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  <a:t> challenge</a:t>
          </a:r>
        </a:p>
      </dgm:t>
    </dgm:pt>
    <dgm:pt modelId="{59313445-7C4D-C444-B3C5-39AD0AA5C35B}" type="parTrans" cxnId="{5B53FE76-C3BD-954A-BF61-26E8C4899788}">
      <dgm:prSet/>
      <dgm:spPr/>
      <dgm:t>
        <a:bodyPr/>
        <a:lstStyle/>
        <a:p>
          <a:endParaRPr lang="en-GB" sz="1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BACFB6B-3C52-D840-90C2-8D4E2859184C}" type="sibTrans" cxnId="{5B53FE76-C3BD-954A-BF61-26E8C4899788}">
      <dgm:prSet/>
      <dgm:spPr/>
      <dgm:t>
        <a:bodyPr/>
        <a:lstStyle/>
        <a:p>
          <a:endParaRPr lang="en-GB" sz="1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08F4031-2EC8-0945-9706-F33E4EDD0401}">
      <dgm:prSet phldrT="[Text]" custT="1"/>
      <dgm:spPr>
        <a:solidFill>
          <a:srgbClr val="064556"/>
        </a:solidFill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sz="2800">
              <a:solidFill>
                <a:schemeClr val="bg1"/>
              </a:solidFill>
              <a:latin typeface="Satoshi" pitchFamily="50" charset="0"/>
              <a:cs typeface="Arial" panose="020B0604020202020204" pitchFamily="34" charset="0"/>
            </a:rPr>
            <a:t>48.3% </a:t>
          </a:r>
          <a:br>
            <a:rPr lang="en-GB" sz="2000">
              <a:solidFill>
                <a:schemeClr val="bg1"/>
              </a:solidFill>
              <a:latin typeface="Satoshi" pitchFamily="50" charset="0"/>
              <a:cs typeface="Arial" panose="020B0604020202020204" pitchFamily="34" charset="0"/>
            </a:rPr>
          </a:br>
          <a:r>
            <a:rPr lang="en-GB" sz="1400">
              <a:solidFill>
                <a:schemeClr val="bg1"/>
              </a:solidFill>
              <a:latin typeface="Satoshi" pitchFamily="50" charset="0"/>
              <a:cs typeface="Arial" panose="020B0604020202020204" pitchFamily="34" charset="0"/>
            </a:rPr>
            <a:t>increase their physical</a:t>
          </a:r>
        </a:p>
        <a:p>
          <a:pPr>
            <a:buFont typeface="Arial" panose="020B0604020202020204" pitchFamily="34" charset="0"/>
            <a:buChar char="•"/>
          </a:pPr>
          <a:r>
            <a:rPr lang="en-GB" sz="1400">
              <a:solidFill>
                <a:schemeClr val="bg1"/>
              </a:solidFill>
              <a:latin typeface="Satoshi" pitchFamily="50" charset="0"/>
              <a:cs typeface="Arial" panose="020B0604020202020204" pitchFamily="34" charset="0"/>
            </a:rPr>
            <a:t> activity levels after the</a:t>
          </a:r>
        </a:p>
        <a:p>
          <a:pPr>
            <a:buFont typeface="Arial" panose="020B0604020202020204" pitchFamily="34" charset="0"/>
            <a:buChar char="•"/>
          </a:pPr>
          <a:r>
            <a:rPr lang="en-GB" sz="1400">
              <a:solidFill>
                <a:schemeClr val="bg1"/>
              </a:solidFill>
              <a:latin typeface="Satoshi" pitchFamily="50" charset="0"/>
              <a:cs typeface="Arial" panose="020B0604020202020204" pitchFamily="34" charset="0"/>
            </a:rPr>
            <a:t> challenge has ended</a:t>
          </a:r>
        </a:p>
      </dgm:t>
    </dgm:pt>
    <dgm:pt modelId="{FAB6B9EB-834B-4240-9FBA-1AA68DADDA78}" type="parTrans" cxnId="{EDC8C57C-43D6-D144-A459-02B822BBF82B}">
      <dgm:prSet/>
      <dgm:spPr/>
      <dgm:t>
        <a:bodyPr/>
        <a:lstStyle/>
        <a:p>
          <a:endParaRPr lang="en-GB" sz="1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A782BE9-BF24-2442-8938-B38783A49670}" type="sibTrans" cxnId="{EDC8C57C-43D6-D144-A459-02B822BBF82B}">
      <dgm:prSet/>
      <dgm:spPr/>
      <dgm:t>
        <a:bodyPr/>
        <a:lstStyle/>
        <a:p>
          <a:endParaRPr lang="en-GB" sz="1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89A24D1-56FF-1349-89C4-20DE1EC77C48}">
      <dgm:prSet phldrT="[Text]" custT="1"/>
      <dgm:spPr>
        <a:solidFill>
          <a:srgbClr val="064556"/>
        </a:solidFill>
      </dgm:spPr>
      <dgm:t>
        <a:bodyPr/>
        <a:lstStyle/>
        <a:p>
          <a:r>
            <a:rPr lang="en-AU" sz="2800">
              <a:latin typeface="Satoshi" pitchFamily="50" charset="0"/>
              <a:cs typeface="Arial" panose="020B0604020202020204" pitchFamily="34" charset="0"/>
            </a:rPr>
            <a:t>53% </a:t>
          </a:r>
          <a:br>
            <a:rPr lang="en-AU" sz="2800">
              <a:latin typeface="Satoshi" pitchFamily="50" charset="0"/>
              <a:cs typeface="Arial" panose="020B0604020202020204" pitchFamily="34" charset="0"/>
            </a:rPr>
          </a:br>
          <a:r>
            <a:rPr lang="en-AU" sz="1400">
              <a:latin typeface="Satoshi" pitchFamily="50" charset="0"/>
              <a:cs typeface="Arial" panose="020B0604020202020204" pitchFamily="34" charset="0"/>
            </a:rPr>
            <a:t>reported being inspired to make changes to their health. </a:t>
          </a:r>
          <a:endParaRPr lang="en-GB" sz="1400">
            <a:latin typeface="Satoshi" pitchFamily="50" charset="0"/>
            <a:cs typeface="Arial" panose="020B0604020202020204" pitchFamily="34" charset="0"/>
          </a:endParaRPr>
        </a:p>
      </dgm:t>
    </dgm:pt>
    <dgm:pt modelId="{52384F72-512F-3C4D-878B-44F32DAB8999}" type="sibTrans" cxnId="{FD181DDB-FAB2-904D-84CD-1C3B04149986}">
      <dgm:prSet/>
      <dgm:spPr/>
      <dgm:t>
        <a:bodyPr/>
        <a:lstStyle/>
        <a:p>
          <a:endParaRPr lang="en-GB" sz="1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D83DFF6-C650-B342-8DFC-C31DEAAEDA5B}" type="parTrans" cxnId="{FD181DDB-FAB2-904D-84CD-1C3B04149986}">
      <dgm:prSet/>
      <dgm:spPr/>
      <dgm:t>
        <a:bodyPr/>
        <a:lstStyle/>
        <a:p>
          <a:endParaRPr lang="en-GB" sz="1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CEB4EF5-E94B-8141-BD48-544B0F1667AD}" type="pres">
      <dgm:prSet presAssocID="{68F4DE60-C8FC-0641-83D0-8D65F50AEBC8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CC6C7F47-B308-AD42-968B-47D4EEF92C72}" type="pres">
      <dgm:prSet presAssocID="{E89A24D1-56FF-1349-89C4-20DE1EC77C48}" presName="vertOne" presStyleCnt="0"/>
      <dgm:spPr/>
    </dgm:pt>
    <dgm:pt modelId="{57ACF0F0-C465-874C-91F5-BF0C643711AD}" type="pres">
      <dgm:prSet presAssocID="{E89A24D1-56FF-1349-89C4-20DE1EC77C48}" presName="txOne" presStyleLbl="node0" presStyleIdx="0" presStyleCnt="2" custLinFactNeighborX="-11" custLinFactNeighborY="-22896">
        <dgm:presLayoutVars>
          <dgm:chPref val="3"/>
        </dgm:presLayoutVars>
      </dgm:prSet>
      <dgm:spPr/>
    </dgm:pt>
    <dgm:pt modelId="{0ED0415D-DADE-1740-A595-CC6626ADE248}" type="pres">
      <dgm:prSet presAssocID="{E89A24D1-56FF-1349-89C4-20DE1EC77C48}" presName="parTransOne" presStyleCnt="0"/>
      <dgm:spPr/>
    </dgm:pt>
    <dgm:pt modelId="{C8E213A3-3CFC-B346-891A-6B24DDDEEFEB}" type="pres">
      <dgm:prSet presAssocID="{E89A24D1-56FF-1349-89C4-20DE1EC77C48}" presName="horzOne" presStyleCnt="0"/>
      <dgm:spPr/>
    </dgm:pt>
    <dgm:pt modelId="{6CD38375-1D5B-E74D-8C50-911BD42CEFE5}" type="pres">
      <dgm:prSet presAssocID="{7CFC52DC-E879-5A44-B61C-38B66F0F790C}" presName="vertTwo" presStyleCnt="0"/>
      <dgm:spPr/>
    </dgm:pt>
    <dgm:pt modelId="{4AFB2FC9-FADB-B245-A5C6-93214EAB458F}" type="pres">
      <dgm:prSet presAssocID="{7CFC52DC-E879-5A44-B61C-38B66F0F790C}" presName="txTwo" presStyleLbl="node2" presStyleIdx="0" presStyleCnt="2">
        <dgm:presLayoutVars>
          <dgm:chPref val="3"/>
        </dgm:presLayoutVars>
      </dgm:prSet>
      <dgm:spPr/>
    </dgm:pt>
    <dgm:pt modelId="{7AA8ADEF-DA3A-6643-A417-73B77FFC9ED1}" type="pres">
      <dgm:prSet presAssocID="{7CFC52DC-E879-5A44-B61C-38B66F0F790C}" presName="horzTwo" presStyleCnt="0"/>
      <dgm:spPr/>
    </dgm:pt>
    <dgm:pt modelId="{F4CCA91A-D697-0045-A795-255F1B3D5CCE}" type="pres">
      <dgm:prSet presAssocID="{52384F72-512F-3C4D-878B-44F32DAB8999}" presName="sibSpaceOne" presStyleCnt="0"/>
      <dgm:spPr/>
    </dgm:pt>
    <dgm:pt modelId="{F9DC1D63-B7A5-E644-944E-BDF74E3753B7}" type="pres">
      <dgm:prSet presAssocID="{8F1A6F41-3D4F-144D-A652-0F429ECF7B20}" presName="vertOne" presStyleCnt="0"/>
      <dgm:spPr/>
    </dgm:pt>
    <dgm:pt modelId="{C0264210-0C3B-BA4A-AF59-7157547105AC}" type="pres">
      <dgm:prSet presAssocID="{8F1A6F41-3D4F-144D-A652-0F429ECF7B20}" presName="txOne" presStyleLbl="node0" presStyleIdx="1" presStyleCnt="2">
        <dgm:presLayoutVars>
          <dgm:chPref val="3"/>
        </dgm:presLayoutVars>
      </dgm:prSet>
      <dgm:spPr/>
    </dgm:pt>
    <dgm:pt modelId="{90FE736E-B47E-284A-AE5E-B9125A689014}" type="pres">
      <dgm:prSet presAssocID="{8F1A6F41-3D4F-144D-A652-0F429ECF7B20}" presName="parTransOne" presStyleCnt="0"/>
      <dgm:spPr/>
    </dgm:pt>
    <dgm:pt modelId="{8099A4E4-978E-1642-A38C-BB7694E794ED}" type="pres">
      <dgm:prSet presAssocID="{8F1A6F41-3D4F-144D-A652-0F429ECF7B20}" presName="horzOne" presStyleCnt="0"/>
      <dgm:spPr/>
    </dgm:pt>
    <dgm:pt modelId="{A2544C32-8BA9-0340-B3AB-E46B0509E45B}" type="pres">
      <dgm:prSet presAssocID="{A08F4031-2EC8-0945-9706-F33E4EDD0401}" presName="vertTwo" presStyleCnt="0"/>
      <dgm:spPr/>
    </dgm:pt>
    <dgm:pt modelId="{BF7D30E2-FB19-274E-A91F-5B90817CDDB6}" type="pres">
      <dgm:prSet presAssocID="{A08F4031-2EC8-0945-9706-F33E4EDD0401}" presName="txTwo" presStyleLbl="node2" presStyleIdx="1" presStyleCnt="2">
        <dgm:presLayoutVars>
          <dgm:chPref val="3"/>
        </dgm:presLayoutVars>
      </dgm:prSet>
      <dgm:spPr/>
    </dgm:pt>
    <dgm:pt modelId="{A44255A0-A4E5-884C-BB8D-EB09FE7D5851}" type="pres">
      <dgm:prSet presAssocID="{A08F4031-2EC8-0945-9706-F33E4EDD0401}" presName="horzTwo" presStyleCnt="0"/>
      <dgm:spPr/>
    </dgm:pt>
  </dgm:ptLst>
  <dgm:cxnLst>
    <dgm:cxn modelId="{A84B093A-20EA-324E-ABC9-8165C5899AA4}" type="presOf" srcId="{E89A24D1-56FF-1349-89C4-20DE1EC77C48}" destId="{57ACF0F0-C465-874C-91F5-BF0C643711AD}" srcOrd="0" destOrd="0" presId="urn:microsoft.com/office/officeart/2005/8/layout/hierarchy4"/>
    <dgm:cxn modelId="{3B125567-75DE-2D45-88A6-6085FB365398}" type="presOf" srcId="{68F4DE60-C8FC-0641-83D0-8D65F50AEBC8}" destId="{1CEB4EF5-E94B-8141-BD48-544B0F1667AD}" srcOrd="0" destOrd="0" presId="urn:microsoft.com/office/officeart/2005/8/layout/hierarchy4"/>
    <dgm:cxn modelId="{5EF91A72-2EA6-0E4D-9DEA-929CA4C2DBAE}" type="presOf" srcId="{7CFC52DC-E879-5A44-B61C-38B66F0F790C}" destId="{4AFB2FC9-FADB-B245-A5C6-93214EAB458F}" srcOrd="0" destOrd="0" presId="urn:microsoft.com/office/officeart/2005/8/layout/hierarchy4"/>
    <dgm:cxn modelId="{5B53FE76-C3BD-954A-BF61-26E8C4899788}" srcId="{E89A24D1-56FF-1349-89C4-20DE1EC77C48}" destId="{7CFC52DC-E879-5A44-B61C-38B66F0F790C}" srcOrd="0" destOrd="0" parTransId="{59313445-7C4D-C444-B3C5-39AD0AA5C35B}" sibTransId="{FBACFB6B-3C52-D840-90C2-8D4E2859184C}"/>
    <dgm:cxn modelId="{EDC8C57C-43D6-D144-A459-02B822BBF82B}" srcId="{8F1A6F41-3D4F-144D-A652-0F429ECF7B20}" destId="{A08F4031-2EC8-0945-9706-F33E4EDD0401}" srcOrd="0" destOrd="0" parTransId="{FAB6B9EB-834B-4240-9FBA-1AA68DADDA78}" sibTransId="{0A782BE9-BF24-2442-8938-B38783A49670}"/>
    <dgm:cxn modelId="{57FE5AB3-94EB-9640-9602-C61242C3CB4C}" type="presOf" srcId="{8F1A6F41-3D4F-144D-A652-0F429ECF7B20}" destId="{C0264210-0C3B-BA4A-AF59-7157547105AC}" srcOrd="0" destOrd="0" presId="urn:microsoft.com/office/officeart/2005/8/layout/hierarchy4"/>
    <dgm:cxn modelId="{FD181DDB-FAB2-904D-84CD-1C3B04149986}" srcId="{68F4DE60-C8FC-0641-83D0-8D65F50AEBC8}" destId="{E89A24D1-56FF-1349-89C4-20DE1EC77C48}" srcOrd="0" destOrd="0" parTransId="{BD83DFF6-C650-B342-8DFC-C31DEAAEDA5B}" sibTransId="{52384F72-512F-3C4D-878B-44F32DAB8999}"/>
    <dgm:cxn modelId="{B47CBEE1-857F-A940-A092-266D89664292}" srcId="{68F4DE60-C8FC-0641-83D0-8D65F50AEBC8}" destId="{8F1A6F41-3D4F-144D-A652-0F429ECF7B20}" srcOrd="1" destOrd="0" parTransId="{E55D1BB1-37A9-C440-B6AD-B18BCAC3AD09}" sibTransId="{1B4BAFE3-91EA-AD44-9EA7-4064BCAE50AE}"/>
    <dgm:cxn modelId="{2758FCE7-5144-1F4B-A323-AB7D99F5CCFD}" type="presOf" srcId="{A08F4031-2EC8-0945-9706-F33E4EDD0401}" destId="{BF7D30E2-FB19-274E-A91F-5B90817CDDB6}" srcOrd="0" destOrd="0" presId="urn:microsoft.com/office/officeart/2005/8/layout/hierarchy4"/>
    <dgm:cxn modelId="{D8D124D5-3E22-5E4E-9A70-4D98BC1628AC}" type="presParOf" srcId="{1CEB4EF5-E94B-8141-BD48-544B0F1667AD}" destId="{CC6C7F47-B308-AD42-968B-47D4EEF92C72}" srcOrd="0" destOrd="0" presId="urn:microsoft.com/office/officeart/2005/8/layout/hierarchy4"/>
    <dgm:cxn modelId="{CD27F8AE-DB2C-3341-AD46-1F2756E8F376}" type="presParOf" srcId="{CC6C7F47-B308-AD42-968B-47D4EEF92C72}" destId="{57ACF0F0-C465-874C-91F5-BF0C643711AD}" srcOrd="0" destOrd="0" presId="urn:microsoft.com/office/officeart/2005/8/layout/hierarchy4"/>
    <dgm:cxn modelId="{290BCF01-EE25-6140-882F-0A513AF6D192}" type="presParOf" srcId="{CC6C7F47-B308-AD42-968B-47D4EEF92C72}" destId="{0ED0415D-DADE-1740-A595-CC6626ADE248}" srcOrd="1" destOrd="0" presId="urn:microsoft.com/office/officeart/2005/8/layout/hierarchy4"/>
    <dgm:cxn modelId="{4C5E9056-AA7F-1F4E-8AC0-1142957C4C65}" type="presParOf" srcId="{CC6C7F47-B308-AD42-968B-47D4EEF92C72}" destId="{C8E213A3-3CFC-B346-891A-6B24DDDEEFEB}" srcOrd="2" destOrd="0" presId="urn:microsoft.com/office/officeart/2005/8/layout/hierarchy4"/>
    <dgm:cxn modelId="{FC4171FD-E6D7-9542-938B-270C2903493D}" type="presParOf" srcId="{C8E213A3-3CFC-B346-891A-6B24DDDEEFEB}" destId="{6CD38375-1D5B-E74D-8C50-911BD42CEFE5}" srcOrd="0" destOrd="0" presId="urn:microsoft.com/office/officeart/2005/8/layout/hierarchy4"/>
    <dgm:cxn modelId="{8FBDF316-AD97-A641-93A3-69F0424BF14F}" type="presParOf" srcId="{6CD38375-1D5B-E74D-8C50-911BD42CEFE5}" destId="{4AFB2FC9-FADB-B245-A5C6-93214EAB458F}" srcOrd="0" destOrd="0" presId="urn:microsoft.com/office/officeart/2005/8/layout/hierarchy4"/>
    <dgm:cxn modelId="{B8EEBC10-1BF7-4B49-9A88-2BE310B36E78}" type="presParOf" srcId="{6CD38375-1D5B-E74D-8C50-911BD42CEFE5}" destId="{7AA8ADEF-DA3A-6643-A417-73B77FFC9ED1}" srcOrd="1" destOrd="0" presId="urn:microsoft.com/office/officeart/2005/8/layout/hierarchy4"/>
    <dgm:cxn modelId="{263DE895-9C35-414D-84C9-5EB61E2394B3}" type="presParOf" srcId="{1CEB4EF5-E94B-8141-BD48-544B0F1667AD}" destId="{F4CCA91A-D697-0045-A795-255F1B3D5CCE}" srcOrd="1" destOrd="0" presId="urn:microsoft.com/office/officeart/2005/8/layout/hierarchy4"/>
    <dgm:cxn modelId="{A8AB2DB4-5C19-1D47-89EA-116CD9789CB6}" type="presParOf" srcId="{1CEB4EF5-E94B-8141-BD48-544B0F1667AD}" destId="{F9DC1D63-B7A5-E644-944E-BDF74E3753B7}" srcOrd="2" destOrd="0" presId="urn:microsoft.com/office/officeart/2005/8/layout/hierarchy4"/>
    <dgm:cxn modelId="{7424DE89-8661-FF43-8A50-0FAFFE8C5207}" type="presParOf" srcId="{F9DC1D63-B7A5-E644-944E-BDF74E3753B7}" destId="{C0264210-0C3B-BA4A-AF59-7157547105AC}" srcOrd="0" destOrd="0" presId="urn:microsoft.com/office/officeart/2005/8/layout/hierarchy4"/>
    <dgm:cxn modelId="{33F49A7B-A140-5647-B7BB-B5E98DF11EE2}" type="presParOf" srcId="{F9DC1D63-B7A5-E644-944E-BDF74E3753B7}" destId="{90FE736E-B47E-284A-AE5E-B9125A689014}" srcOrd="1" destOrd="0" presId="urn:microsoft.com/office/officeart/2005/8/layout/hierarchy4"/>
    <dgm:cxn modelId="{8C285372-4162-DB44-A32D-6AF53AA177B0}" type="presParOf" srcId="{F9DC1D63-B7A5-E644-944E-BDF74E3753B7}" destId="{8099A4E4-978E-1642-A38C-BB7694E794ED}" srcOrd="2" destOrd="0" presId="urn:microsoft.com/office/officeart/2005/8/layout/hierarchy4"/>
    <dgm:cxn modelId="{208D47C2-D990-424D-9D17-6BFD78C80AE7}" type="presParOf" srcId="{8099A4E4-978E-1642-A38C-BB7694E794ED}" destId="{A2544C32-8BA9-0340-B3AB-E46B0509E45B}" srcOrd="0" destOrd="0" presId="urn:microsoft.com/office/officeart/2005/8/layout/hierarchy4"/>
    <dgm:cxn modelId="{9F481831-1457-B64A-8746-21485A48F3EC}" type="presParOf" srcId="{A2544C32-8BA9-0340-B3AB-E46B0509E45B}" destId="{BF7D30E2-FB19-274E-A91F-5B90817CDDB6}" srcOrd="0" destOrd="0" presId="urn:microsoft.com/office/officeart/2005/8/layout/hierarchy4"/>
    <dgm:cxn modelId="{EEB419CA-4C20-954B-8B3E-EE1656D545A4}" type="presParOf" srcId="{A2544C32-8BA9-0340-B3AB-E46B0509E45B}" destId="{A44255A0-A4E5-884C-BB8D-EB09FE7D5851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ACF0F0-C465-874C-91F5-BF0C643711AD}">
      <dsp:nvSpPr>
        <dsp:cNvPr id="0" name=""/>
        <dsp:cNvSpPr/>
      </dsp:nvSpPr>
      <dsp:spPr>
        <a:xfrm>
          <a:off x="1690" y="0"/>
          <a:ext cx="2659311" cy="2244329"/>
        </a:xfrm>
        <a:prstGeom prst="roundRect">
          <a:avLst>
            <a:gd name="adj" fmla="val 10000"/>
          </a:avLst>
        </a:prstGeom>
        <a:solidFill>
          <a:srgbClr val="064556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2800" kern="1200">
              <a:latin typeface="Satoshi" pitchFamily="50" charset="0"/>
              <a:cs typeface="Arial" panose="020B0604020202020204" pitchFamily="34" charset="0"/>
            </a:rPr>
            <a:t>53% </a:t>
          </a:r>
          <a:br>
            <a:rPr lang="en-AU" sz="2800" kern="1200">
              <a:latin typeface="Satoshi" pitchFamily="50" charset="0"/>
              <a:cs typeface="Arial" panose="020B0604020202020204" pitchFamily="34" charset="0"/>
            </a:rPr>
          </a:br>
          <a:r>
            <a:rPr lang="en-AU" sz="1400" kern="1200">
              <a:latin typeface="Satoshi" pitchFamily="50" charset="0"/>
              <a:cs typeface="Arial" panose="020B0604020202020204" pitchFamily="34" charset="0"/>
            </a:rPr>
            <a:t>reported being inspired to make changes to their health. </a:t>
          </a:r>
          <a:endParaRPr lang="en-GB" sz="1400" kern="1200">
            <a:latin typeface="Satoshi" pitchFamily="50" charset="0"/>
            <a:cs typeface="Arial" panose="020B0604020202020204" pitchFamily="34" charset="0"/>
          </a:endParaRPr>
        </a:p>
      </dsp:txBody>
      <dsp:txXfrm>
        <a:off x="67424" y="65734"/>
        <a:ext cx="2527843" cy="2112861"/>
      </dsp:txXfrm>
    </dsp:sp>
    <dsp:sp modelId="{4AFB2FC9-FADB-B245-A5C6-93214EAB458F}">
      <dsp:nvSpPr>
        <dsp:cNvPr id="0" name=""/>
        <dsp:cNvSpPr/>
      </dsp:nvSpPr>
      <dsp:spPr>
        <a:xfrm>
          <a:off x="1983" y="2401764"/>
          <a:ext cx="2659311" cy="2244329"/>
        </a:xfrm>
        <a:prstGeom prst="roundRect">
          <a:avLst>
            <a:gd name="adj" fmla="val 10000"/>
          </a:avLst>
        </a:prstGeom>
        <a:solidFill>
          <a:srgbClr val="78FAB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2800" kern="12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  <a:t>73.5% </a:t>
          </a:r>
          <a:br>
            <a:rPr lang="en-GB" sz="2000" kern="12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</a:br>
          <a:r>
            <a:rPr lang="en-GB" sz="1400" kern="12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  <a:t>increased their step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1400" kern="12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  <a:t> count during the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1400" kern="12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  <a:t> challenge</a:t>
          </a:r>
        </a:p>
      </dsp:txBody>
      <dsp:txXfrm>
        <a:off x="67717" y="2467498"/>
        <a:ext cx="2527843" cy="2112861"/>
      </dsp:txXfrm>
    </dsp:sp>
    <dsp:sp modelId="{C0264210-0C3B-BA4A-AF59-7157547105AC}">
      <dsp:nvSpPr>
        <dsp:cNvPr id="0" name=""/>
        <dsp:cNvSpPr/>
      </dsp:nvSpPr>
      <dsp:spPr>
        <a:xfrm>
          <a:off x="3108058" y="1414"/>
          <a:ext cx="2659311" cy="2244329"/>
        </a:xfrm>
        <a:prstGeom prst="roundRect">
          <a:avLst>
            <a:gd name="adj" fmla="val 10000"/>
          </a:avLst>
        </a:prstGeom>
        <a:solidFill>
          <a:srgbClr val="78FAB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  <a:t>51% </a:t>
          </a:r>
          <a:br>
            <a:rPr lang="en-GB" sz="2000" kern="12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</a:br>
          <a:r>
            <a:rPr lang="en-GB" sz="1400" kern="12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  <a:t>boosted their exercise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  <a:t> minutes</a:t>
          </a:r>
          <a:br>
            <a:rPr lang="en-GB" sz="1200" kern="1200">
              <a:solidFill>
                <a:srgbClr val="003A70"/>
              </a:solidFill>
              <a:latin typeface="Arial" panose="020B0604020202020204" pitchFamily="34" charset="0"/>
              <a:cs typeface="Arial" panose="020B0604020202020204" pitchFamily="34" charset="0"/>
            </a:rPr>
          </a:br>
          <a:endParaRPr lang="en-GB" sz="1200" kern="1200">
            <a:solidFill>
              <a:srgbClr val="003A7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173792" y="67148"/>
        <a:ext cx="2527843" cy="2112861"/>
      </dsp:txXfrm>
    </dsp:sp>
    <dsp:sp modelId="{BF7D30E2-FB19-274E-A91F-5B90817CDDB6}">
      <dsp:nvSpPr>
        <dsp:cNvPr id="0" name=""/>
        <dsp:cNvSpPr/>
      </dsp:nvSpPr>
      <dsp:spPr>
        <a:xfrm>
          <a:off x="3108058" y="2401764"/>
          <a:ext cx="2659311" cy="2244329"/>
        </a:xfrm>
        <a:prstGeom prst="roundRect">
          <a:avLst>
            <a:gd name="adj" fmla="val 10000"/>
          </a:avLst>
        </a:prstGeom>
        <a:solidFill>
          <a:srgbClr val="064556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2800" kern="1200">
              <a:solidFill>
                <a:schemeClr val="bg1"/>
              </a:solidFill>
              <a:latin typeface="Satoshi" pitchFamily="50" charset="0"/>
              <a:cs typeface="Arial" panose="020B0604020202020204" pitchFamily="34" charset="0"/>
            </a:rPr>
            <a:t>48.3% </a:t>
          </a:r>
          <a:br>
            <a:rPr lang="en-GB" sz="2000" kern="1200">
              <a:solidFill>
                <a:schemeClr val="bg1"/>
              </a:solidFill>
              <a:latin typeface="Satoshi" pitchFamily="50" charset="0"/>
              <a:cs typeface="Arial" panose="020B0604020202020204" pitchFamily="34" charset="0"/>
            </a:rPr>
          </a:br>
          <a:r>
            <a:rPr lang="en-GB" sz="1400" kern="1200">
              <a:solidFill>
                <a:schemeClr val="bg1"/>
              </a:solidFill>
              <a:latin typeface="Satoshi" pitchFamily="50" charset="0"/>
              <a:cs typeface="Arial" panose="020B0604020202020204" pitchFamily="34" charset="0"/>
            </a:rPr>
            <a:t>increase their physical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1400" kern="1200">
              <a:solidFill>
                <a:schemeClr val="bg1"/>
              </a:solidFill>
              <a:latin typeface="Satoshi" pitchFamily="50" charset="0"/>
              <a:cs typeface="Arial" panose="020B0604020202020204" pitchFamily="34" charset="0"/>
            </a:rPr>
            <a:t> activity levels after the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1400" kern="1200">
              <a:solidFill>
                <a:schemeClr val="bg1"/>
              </a:solidFill>
              <a:latin typeface="Satoshi" pitchFamily="50" charset="0"/>
              <a:cs typeface="Arial" panose="020B0604020202020204" pitchFamily="34" charset="0"/>
            </a:rPr>
            <a:t> challenge has ended</a:t>
          </a:r>
        </a:p>
      </dsp:txBody>
      <dsp:txXfrm>
        <a:off x="3173792" y="2467498"/>
        <a:ext cx="2527843" cy="21128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B3A08-4424-1548-BAFE-EFBFFEC8F060}" type="datetimeFigureOut">
              <a:rPr lang="en-US" smtClean="0"/>
              <a:t>5/15/2025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93038-4E96-5C44-9BF2-6EDDF2C11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468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293038-4E96-5C44-9BF2-6EDDF2C11EA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4663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293038-4E96-5C44-9BF2-6EDDF2C11EA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8716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B9299C-4F12-FFE2-3127-56C1810475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ACF73B-10BF-D843-998B-74C0E263D8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8AAAAA-BFEC-3ACC-4D5E-D106D6F9F4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BADC93-173F-D989-1D22-3733E4FCC3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293038-4E96-5C44-9BF2-6EDDF2C11EA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6788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9887B0-AA5A-3BA4-D32D-789500F6D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A4A72C2-C8CE-129F-04F1-F939F911F7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7A2B66B-4D7F-ECBE-DEE4-427701D784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7A3F9A-03CF-1675-D2EA-57A85F8BF3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293038-4E96-5C44-9BF2-6EDDF2C11EA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9365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293038-4E96-5C44-9BF2-6EDDF2C11EA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6825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774DA6-AC80-F65A-B813-3D844067D3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0FCC84-F2BB-444D-8B5E-7AA859DAAC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84E6B74-8670-3B3A-D390-CCB727143E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BD4118-6BBD-CEDC-0DF2-CC002EA229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293038-4E96-5C44-9BF2-6EDDF2C11EA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2488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293038-4E96-5C44-9BF2-6EDDF2C11EA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6341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293038-4E96-5C44-9BF2-6EDDF2C11EA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0667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293038-4E96-5C44-9BF2-6EDDF2C11EA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0086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293038-4E96-5C44-9BF2-6EDDF2C11EA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292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F77C9B-8852-1C87-A963-4BE4B95718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76491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000" b="1" i="0">
                <a:solidFill>
                  <a:srgbClr val="064556"/>
                </a:solidFill>
                <a:latin typeface="Comfortaa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D30A6F-684D-24A8-558D-BC2CC2D930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44589"/>
            <a:ext cx="9144000" cy="1655762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rgbClr val="15F175"/>
                </a:solidFill>
                <a:latin typeface="Satoshi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439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387428-3DB9-26AF-3A28-D632726D8E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158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97C835-AC5A-4F25-DFB1-CFB3CE6EF7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388CF0-8A80-BEE8-C3FD-8C284D9A36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885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332352-1A78-7CEA-2551-B053442908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937C60-7992-1E6F-BCC8-2EB1FD97DC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301961-8EC7-2000-48EC-76976BF86B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036DD6A-D10F-E40F-FE80-75F284FECA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895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8454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, logo, pics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0">
            <a:extLst>
              <a:ext uri="{FF2B5EF4-FFF2-40B4-BE49-F238E27FC236}">
                <a16:creationId xmlns:a16="http://schemas.microsoft.com/office/drawing/2014/main" id="{B8B71AC9-96F3-1E4E-9FA8-04AAEECBC6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"/>
            <a:ext cx="12193200" cy="1774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0208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Logo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display&#10;&#10;Description automatically generated">
            <a:extLst>
              <a:ext uri="{FF2B5EF4-FFF2-40B4-BE49-F238E27FC236}">
                <a16:creationId xmlns:a16="http://schemas.microsoft.com/office/drawing/2014/main" id="{0F638F69-6489-2640-A3E0-7892BC3C0F0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5041" y="1833462"/>
            <a:ext cx="5941755" cy="3835818"/>
          </a:xfrm>
          <a:prstGeom prst="rect">
            <a:avLst/>
          </a:prstGeom>
        </p:spPr>
      </p:pic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0AB3198B-6840-8749-B95B-E5D0792609E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05664" y="1985644"/>
            <a:ext cx="4284000" cy="2440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4752769-1F49-8F4E-B11C-4A55D9701A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-4483"/>
          <a:stretch/>
        </p:blipFill>
        <p:spPr>
          <a:xfrm>
            <a:off x="6938905" y="3034923"/>
            <a:ext cx="4048525" cy="2395605"/>
          </a:xfrm>
          <a:prstGeom prst="rect">
            <a:avLst/>
          </a:prstGeom>
        </p:spPr>
      </p:pic>
      <p:pic>
        <p:nvPicPr>
          <p:cNvPr id="8" name="Picture 7" descr="A picture containing text, electronics, screenshot, display&#10;&#10;Description automatically generated">
            <a:extLst>
              <a:ext uri="{FF2B5EF4-FFF2-40B4-BE49-F238E27FC236}">
                <a16:creationId xmlns:a16="http://schemas.microsoft.com/office/drawing/2014/main" id="{F6AC7237-5628-004E-B5A8-6B77C3EFAA8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5469" y="3271831"/>
            <a:ext cx="1400569" cy="2109256"/>
          </a:xfrm>
          <a:prstGeom prst="rect">
            <a:avLst/>
          </a:prstGeom>
        </p:spPr>
      </p:pic>
      <p:pic>
        <p:nvPicPr>
          <p:cNvPr id="9" name="Picture 8" descr="A black cell phone&#10;&#10;Description automatically generated with low confidence">
            <a:extLst>
              <a:ext uri="{FF2B5EF4-FFF2-40B4-BE49-F238E27FC236}">
                <a16:creationId xmlns:a16="http://schemas.microsoft.com/office/drawing/2014/main" id="{CD72B59A-82B2-7743-8F2C-93FE8C2D90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7940" y="3956570"/>
            <a:ext cx="888146" cy="1640295"/>
          </a:xfrm>
          <a:prstGeom prst="rect">
            <a:avLst/>
          </a:prstGeom>
        </p:spPr>
      </p:pic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8E486EC4-D878-1C40-AB8A-99A41FD122B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87388" y="3152273"/>
            <a:ext cx="2969395" cy="194911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6866015C-C650-544C-A603-74501FA5FD3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059523" y="3329354"/>
            <a:ext cx="1274943" cy="189579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066E7076-37BF-EF4D-BDE8-DEC4FCBF2F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90026" y="3985497"/>
            <a:ext cx="700590" cy="145311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3056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5208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004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B38087-10E8-8472-4AB8-B6C85ACD03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8543" y="1387678"/>
            <a:ext cx="1129020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Round Same-side Corner of Rectangle 6">
            <a:extLst>
              <a:ext uri="{FF2B5EF4-FFF2-40B4-BE49-F238E27FC236}">
                <a16:creationId xmlns:a16="http://schemas.microsoft.com/office/drawing/2014/main" id="{8EED3C7F-8D4F-43B2-FFB0-F56FC40B0900}"/>
              </a:ext>
            </a:extLst>
          </p:cNvPr>
          <p:cNvSpPr/>
          <p:nvPr userDrawn="1"/>
        </p:nvSpPr>
        <p:spPr>
          <a:xfrm>
            <a:off x="189471" y="6500479"/>
            <a:ext cx="11813059" cy="357521"/>
          </a:xfrm>
          <a:prstGeom prst="round2SameRect">
            <a:avLst>
              <a:gd name="adj1" fmla="val 42983"/>
              <a:gd name="adj2" fmla="val 0"/>
            </a:avLst>
          </a:prstGeom>
          <a:solidFill>
            <a:srgbClr val="0645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 Same-side Corner of Rectangle 7">
            <a:extLst>
              <a:ext uri="{FF2B5EF4-FFF2-40B4-BE49-F238E27FC236}">
                <a16:creationId xmlns:a16="http://schemas.microsoft.com/office/drawing/2014/main" id="{0BF50FAF-A6AB-1C8C-7809-FFEF8E478454}"/>
              </a:ext>
            </a:extLst>
          </p:cNvPr>
          <p:cNvSpPr/>
          <p:nvPr userDrawn="1"/>
        </p:nvSpPr>
        <p:spPr>
          <a:xfrm rot="10800000">
            <a:off x="189471" y="-1"/>
            <a:ext cx="11813059" cy="1037968"/>
          </a:xfrm>
          <a:prstGeom prst="round2SameRect">
            <a:avLst/>
          </a:prstGeom>
          <a:solidFill>
            <a:srgbClr val="0645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3958B23C-46DE-A3A1-C679-4DF6518D4F28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633519" y="-59580"/>
            <a:ext cx="2095225" cy="1178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178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80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rgbClr val="064556"/>
          </a:solidFill>
          <a:latin typeface="Satoshi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1" kern="1200">
          <a:solidFill>
            <a:srgbClr val="15F175"/>
          </a:solidFill>
          <a:latin typeface="Satoshi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064556"/>
          </a:solidFill>
          <a:latin typeface="Satoshi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64556"/>
          </a:solidFill>
          <a:latin typeface="Satoshi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64556"/>
          </a:solidFill>
          <a:latin typeface="Satoshi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48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6" r:id="rId2"/>
    <p:sldLayoutId id="214748367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nvergeinternational.com.au/support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45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D45F2579-0838-69F6-14E7-E258D6378F04}"/>
              </a:ext>
            </a:extLst>
          </p:cNvPr>
          <p:cNvSpPr txBox="1"/>
          <p:nvPr/>
        </p:nvSpPr>
        <p:spPr>
          <a:xfrm>
            <a:off x="427381" y="5364592"/>
            <a:ext cx="5847295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AU" sz="4000" b="1">
                <a:solidFill>
                  <a:schemeClr val="bg1"/>
                </a:solidFill>
                <a:latin typeface="Satoshi" pitchFamily="2" charset="77"/>
              </a:rPr>
              <a:t>Team Challenge</a:t>
            </a:r>
            <a:endParaRPr lang="en-AU" sz="4000" b="1">
              <a:solidFill>
                <a:schemeClr val="bg1"/>
              </a:solidFill>
              <a:effectLst/>
              <a:latin typeface="Satoshi" pitchFamily="2" charset="77"/>
            </a:endParaRPr>
          </a:p>
        </p:txBody>
      </p:sp>
      <p:pic>
        <p:nvPicPr>
          <p:cNvPr id="6" name="Picture 5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1C9E6721-A25A-6A30-8D6E-059F4DAA17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8632" y="278013"/>
            <a:ext cx="4007984" cy="2254491"/>
          </a:xfrm>
          <a:prstGeom prst="rect">
            <a:avLst/>
          </a:prstGeom>
        </p:spPr>
      </p:pic>
      <p:pic>
        <p:nvPicPr>
          <p:cNvPr id="2" name="Picture 1" descr="A black background with green text and a white arrow&#10;&#10;Description automatically generated">
            <a:extLst>
              <a:ext uri="{FF2B5EF4-FFF2-40B4-BE49-F238E27FC236}">
                <a16:creationId xmlns:a16="http://schemas.microsoft.com/office/drawing/2014/main" id="{DA5F9228-4068-833B-1E39-8F4899C4B5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487" y="3604043"/>
            <a:ext cx="6096000" cy="19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342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ECB20746-92EA-A02D-993E-57C901BD7169}"/>
              </a:ext>
            </a:extLst>
          </p:cNvPr>
          <p:cNvSpPr>
            <a:spLocks noGrp="1"/>
          </p:cNvSpPr>
          <p:nvPr/>
        </p:nvSpPr>
        <p:spPr>
          <a:xfrm>
            <a:off x="886543" y="2130216"/>
            <a:ext cx="4496802" cy="3068621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i="0" kern="1200">
                <a:solidFill>
                  <a:schemeClr val="bg1"/>
                </a:solidFill>
                <a:latin typeface="Comfortaa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Create a team and invite your colleagues to join</a:t>
            </a:r>
          </a:p>
          <a:p>
            <a:endParaRPr lang="en-GB" sz="2000" b="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Community board to compare journeys and inspire each other</a:t>
            </a:r>
            <a:endParaRPr lang="en-US" sz="2000" b="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endParaRPr lang="en-GB" sz="2000" b="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 b="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Team chat to exchange tips, celebrate milestones together and cheer each other on to stay motivated and healthy together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sz="2000" b="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sz="2000" b="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091BAAB9-A6CB-E12F-6B59-6283E0296A09}"/>
              </a:ext>
            </a:extLst>
          </p:cNvPr>
          <p:cNvSpPr/>
          <p:nvPr/>
        </p:nvSpPr>
        <p:spPr>
          <a:xfrm>
            <a:off x="6513602" y="1373295"/>
            <a:ext cx="4791855" cy="4791855"/>
          </a:xfrm>
          <a:prstGeom prst="ellipse">
            <a:avLst/>
          </a:prstGeom>
          <a:solidFill>
            <a:srgbClr val="78FAB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1">
            <a:extLst>
              <a:ext uri="{FF2B5EF4-FFF2-40B4-BE49-F238E27FC236}">
                <a16:creationId xmlns:a16="http://schemas.microsoft.com/office/drawing/2014/main" id="{AE2C8477-B62F-7A2B-66F8-E85F8652845B}"/>
              </a:ext>
            </a:extLst>
          </p:cNvPr>
          <p:cNvSpPr>
            <a:spLocks noGrp="1"/>
          </p:cNvSpPr>
          <p:nvPr/>
        </p:nvSpPr>
        <p:spPr>
          <a:xfrm>
            <a:off x="473140" y="361988"/>
            <a:ext cx="10889112" cy="437370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i="0" kern="1200">
                <a:solidFill>
                  <a:schemeClr val="bg1"/>
                </a:solidFill>
                <a:latin typeface="Comfortaa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2800" b="0">
                <a:latin typeface="Satoshi" pitchFamily="50" charset="0"/>
                <a:cs typeface="Arial" panose="020B0604020202020204" pitchFamily="34" charset="0"/>
              </a:rPr>
              <a:t>Connect with your team and the whole organisation </a:t>
            </a:r>
            <a:endParaRPr lang="en-US" sz="2800">
              <a:latin typeface="Satoshi" pitchFamily="50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screenshot of a phone&#10;&#10;AI-generated content may be incorrect.">
            <a:extLst>
              <a:ext uri="{FF2B5EF4-FFF2-40B4-BE49-F238E27FC236}">
                <a16:creationId xmlns:a16="http://schemas.microsoft.com/office/drawing/2014/main" id="{878920F5-273B-80A3-37D8-A792E654E3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5132" y="1905000"/>
            <a:ext cx="1846139" cy="3454402"/>
          </a:xfrm>
          <a:prstGeom prst="rect">
            <a:avLst/>
          </a:prstGeom>
        </p:spPr>
      </p:pic>
      <p:pic>
        <p:nvPicPr>
          <p:cNvPr id="2" name="Picture 1" descr="A screenshot of a phone&#10;&#10;AI-generated content may be incorrect.">
            <a:extLst>
              <a:ext uri="{FF2B5EF4-FFF2-40B4-BE49-F238E27FC236}">
                <a16:creationId xmlns:a16="http://schemas.microsoft.com/office/drawing/2014/main" id="{B5AF744B-1457-6A0E-5346-0286963365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7875" y="1976966"/>
            <a:ext cx="3088452" cy="3310469"/>
          </a:xfrm>
          <a:prstGeom prst="rect">
            <a:avLst/>
          </a:prstGeom>
        </p:spPr>
      </p:pic>
      <p:pic>
        <p:nvPicPr>
          <p:cNvPr id="5" name="Picture 4" descr="A screenshot of a chat&#10;&#10;AI-generated content may be incorrect.">
            <a:extLst>
              <a:ext uri="{FF2B5EF4-FFF2-40B4-BE49-F238E27FC236}">
                <a16:creationId xmlns:a16="http://schemas.microsoft.com/office/drawing/2014/main" id="{A3A795B2-28BC-A89E-3E53-4406CB86D8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7716" y="1100138"/>
            <a:ext cx="21717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899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Same-side Corner of Rectangle 7">
            <a:extLst>
              <a:ext uri="{FF2B5EF4-FFF2-40B4-BE49-F238E27FC236}">
                <a16:creationId xmlns:a16="http://schemas.microsoft.com/office/drawing/2014/main" id="{9FB19747-8E76-170C-F190-D6AC823113AC}"/>
              </a:ext>
            </a:extLst>
          </p:cNvPr>
          <p:cNvSpPr/>
          <p:nvPr/>
        </p:nvSpPr>
        <p:spPr>
          <a:xfrm rot="10800000">
            <a:off x="0" y="-2"/>
            <a:ext cx="12192000" cy="685800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0645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D31DAA6A-9A98-DFC6-F9C0-9E51D538B54D}"/>
              </a:ext>
            </a:extLst>
          </p:cNvPr>
          <p:cNvSpPr/>
          <p:nvPr/>
        </p:nvSpPr>
        <p:spPr>
          <a:xfrm>
            <a:off x="3962550" y="571460"/>
            <a:ext cx="7848386" cy="5600379"/>
          </a:xfrm>
          <a:custGeom>
            <a:avLst/>
            <a:gdLst/>
            <a:ahLst/>
            <a:cxnLst/>
            <a:rect l="l" t="t" r="r" b="b"/>
            <a:pathLst>
              <a:path w="12942569" h="9235440">
                <a:moveTo>
                  <a:pt x="12418470" y="0"/>
                </a:moveTo>
                <a:lnTo>
                  <a:pt x="523544" y="0"/>
                </a:lnTo>
                <a:lnTo>
                  <a:pt x="475891" y="2139"/>
                </a:lnTo>
                <a:lnTo>
                  <a:pt x="429437" y="8435"/>
                </a:lnTo>
                <a:lnTo>
                  <a:pt x="384366" y="18701"/>
                </a:lnTo>
                <a:lnTo>
                  <a:pt x="340863" y="32754"/>
                </a:lnTo>
                <a:lnTo>
                  <a:pt x="299114" y="50408"/>
                </a:lnTo>
                <a:lnTo>
                  <a:pt x="259302" y="71479"/>
                </a:lnTo>
                <a:lnTo>
                  <a:pt x="221613" y="95782"/>
                </a:lnTo>
                <a:lnTo>
                  <a:pt x="186232" y="123131"/>
                </a:lnTo>
                <a:lnTo>
                  <a:pt x="153343" y="153343"/>
                </a:lnTo>
                <a:lnTo>
                  <a:pt x="123131" y="186232"/>
                </a:lnTo>
                <a:lnTo>
                  <a:pt x="95782" y="221613"/>
                </a:lnTo>
                <a:lnTo>
                  <a:pt x="71479" y="259302"/>
                </a:lnTo>
                <a:lnTo>
                  <a:pt x="50408" y="299114"/>
                </a:lnTo>
                <a:lnTo>
                  <a:pt x="32754" y="340863"/>
                </a:lnTo>
                <a:lnTo>
                  <a:pt x="18701" y="384366"/>
                </a:lnTo>
                <a:lnTo>
                  <a:pt x="8435" y="429437"/>
                </a:lnTo>
                <a:lnTo>
                  <a:pt x="2139" y="475891"/>
                </a:lnTo>
                <a:lnTo>
                  <a:pt x="0" y="523544"/>
                </a:lnTo>
                <a:lnTo>
                  <a:pt x="0" y="8711776"/>
                </a:lnTo>
                <a:lnTo>
                  <a:pt x="2139" y="8759429"/>
                </a:lnTo>
                <a:lnTo>
                  <a:pt x="8435" y="8805883"/>
                </a:lnTo>
                <a:lnTo>
                  <a:pt x="18701" y="8850954"/>
                </a:lnTo>
                <a:lnTo>
                  <a:pt x="32754" y="8894457"/>
                </a:lnTo>
                <a:lnTo>
                  <a:pt x="50408" y="8936206"/>
                </a:lnTo>
                <a:lnTo>
                  <a:pt x="71479" y="8976018"/>
                </a:lnTo>
                <a:lnTo>
                  <a:pt x="95782" y="9013707"/>
                </a:lnTo>
                <a:lnTo>
                  <a:pt x="123131" y="9049088"/>
                </a:lnTo>
                <a:lnTo>
                  <a:pt x="153343" y="9081977"/>
                </a:lnTo>
                <a:lnTo>
                  <a:pt x="186232" y="9112189"/>
                </a:lnTo>
                <a:lnTo>
                  <a:pt x="221613" y="9139538"/>
                </a:lnTo>
                <a:lnTo>
                  <a:pt x="259302" y="9163841"/>
                </a:lnTo>
                <a:lnTo>
                  <a:pt x="299114" y="9184912"/>
                </a:lnTo>
                <a:lnTo>
                  <a:pt x="340863" y="9202566"/>
                </a:lnTo>
                <a:lnTo>
                  <a:pt x="384366" y="9216619"/>
                </a:lnTo>
                <a:lnTo>
                  <a:pt x="429437" y="9226885"/>
                </a:lnTo>
                <a:lnTo>
                  <a:pt x="475891" y="9233181"/>
                </a:lnTo>
                <a:lnTo>
                  <a:pt x="523544" y="9235320"/>
                </a:lnTo>
                <a:lnTo>
                  <a:pt x="12418470" y="9235320"/>
                </a:lnTo>
                <a:lnTo>
                  <a:pt x="12466122" y="9233181"/>
                </a:lnTo>
                <a:lnTo>
                  <a:pt x="12512577" y="9226885"/>
                </a:lnTo>
                <a:lnTo>
                  <a:pt x="12557647" y="9216619"/>
                </a:lnTo>
                <a:lnTo>
                  <a:pt x="12601150" y="9202566"/>
                </a:lnTo>
                <a:lnTo>
                  <a:pt x="12642900" y="9184912"/>
                </a:lnTo>
                <a:lnTo>
                  <a:pt x="12682711" y="9163841"/>
                </a:lnTo>
                <a:lnTo>
                  <a:pt x="12720400" y="9139538"/>
                </a:lnTo>
                <a:lnTo>
                  <a:pt x="12755781" y="9112189"/>
                </a:lnTo>
                <a:lnTo>
                  <a:pt x="12788670" y="9081977"/>
                </a:lnTo>
                <a:lnTo>
                  <a:pt x="12818882" y="9049088"/>
                </a:lnTo>
                <a:lnTo>
                  <a:pt x="12846231" y="9013707"/>
                </a:lnTo>
                <a:lnTo>
                  <a:pt x="12870534" y="8976018"/>
                </a:lnTo>
                <a:lnTo>
                  <a:pt x="12891605" y="8936206"/>
                </a:lnTo>
                <a:lnTo>
                  <a:pt x="12909259" y="8894457"/>
                </a:lnTo>
                <a:lnTo>
                  <a:pt x="12923312" y="8850954"/>
                </a:lnTo>
                <a:lnTo>
                  <a:pt x="12933579" y="8805883"/>
                </a:lnTo>
                <a:lnTo>
                  <a:pt x="12939874" y="8759429"/>
                </a:lnTo>
                <a:lnTo>
                  <a:pt x="12942014" y="8711776"/>
                </a:lnTo>
                <a:lnTo>
                  <a:pt x="12942014" y="523544"/>
                </a:lnTo>
                <a:lnTo>
                  <a:pt x="12939874" y="475891"/>
                </a:lnTo>
                <a:lnTo>
                  <a:pt x="12933579" y="429437"/>
                </a:lnTo>
                <a:lnTo>
                  <a:pt x="12923312" y="384366"/>
                </a:lnTo>
                <a:lnTo>
                  <a:pt x="12909259" y="340863"/>
                </a:lnTo>
                <a:lnTo>
                  <a:pt x="12891605" y="299114"/>
                </a:lnTo>
                <a:lnTo>
                  <a:pt x="12870534" y="259302"/>
                </a:lnTo>
                <a:lnTo>
                  <a:pt x="12846231" y="221613"/>
                </a:lnTo>
                <a:lnTo>
                  <a:pt x="12818882" y="186232"/>
                </a:lnTo>
                <a:lnTo>
                  <a:pt x="12788670" y="153343"/>
                </a:lnTo>
                <a:lnTo>
                  <a:pt x="12755781" y="123131"/>
                </a:lnTo>
                <a:lnTo>
                  <a:pt x="12720400" y="95782"/>
                </a:lnTo>
                <a:lnTo>
                  <a:pt x="12682711" y="71479"/>
                </a:lnTo>
                <a:lnTo>
                  <a:pt x="12642900" y="50408"/>
                </a:lnTo>
                <a:lnTo>
                  <a:pt x="12601150" y="32754"/>
                </a:lnTo>
                <a:lnTo>
                  <a:pt x="12557647" y="18701"/>
                </a:lnTo>
                <a:lnTo>
                  <a:pt x="12512577" y="8435"/>
                </a:lnTo>
                <a:lnTo>
                  <a:pt x="12466122" y="2139"/>
                </a:lnTo>
                <a:lnTo>
                  <a:pt x="1241847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6D74C821-808A-14F4-81D8-16222085AD3F}"/>
              </a:ext>
            </a:extLst>
          </p:cNvPr>
          <p:cNvSpPr txBox="1"/>
          <p:nvPr/>
        </p:nvSpPr>
        <p:spPr>
          <a:xfrm>
            <a:off x="373700" y="2429338"/>
            <a:ext cx="3438314" cy="853773"/>
          </a:xfrm>
          <a:prstGeom prst="rect">
            <a:avLst/>
          </a:prstGeom>
        </p:spPr>
        <p:txBody>
          <a:bodyPr vert="horz" wrap="square" lIns="0" tIns="7316" rIns="0" bIns="0" rtlCol="0">
            <a:spAutoFit/>
          </a:bodyPr>
          <a:lstStyle/>
          <a:p>
            <a:pPr marL="7701">
              <a:spcBef>
                <a:spcPts val="58"/>
              </a:spcBef>
            </a:pPr>
            <a:r>
              <a:rPr lang="en-AU" sz="5500" b="1" spc="-176">
                <a:solidFill>
                  <a:schemeClr val="bg1"/>
                </a:solidFill>
                <a:latin typeface="Satoshi" pitchFamily="50" charset="0"/>
                <a:cs typeface="Arial" panose="020B0604020202020204" pitchFamily="34" charset="0"/>
              </a:rPr>
              <a:t>Heat up</a:t>
            </a:r>
            <a:endParaRPr lang="en-PH" sz="5500">
              <a:solidFill>
                <a:schemeClr val="bg1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D3B5BD4B-87C8-7B58-509D-DCD2753F2894}"/>
              </a:ext>
            </a:extLst>
          </p:cNvPr>
          <p:cNvSpPr txBox="1"/>
          <p:nvPr/>
        </p:nvSpPr>
        <p:spPr>
          <a:xfrm>
            <a:off x="381064" y="3283111"/>
            <a:ext cx="3285884" cy="469052"/>
          </a:xfrm>
          <a:prstGeom prst="rect">
            <a:avLst/>
          </a:prstGeom>
        </p:spPr>
        <p:txBody>
          <a:bodyPr vert="horz" wrap="square" lIns="0" tIns="7316" rIns="0" bIns="0" rtlCol="0">
            <a:spAutoFit/>
          </a:bodyPr>
          <a:lstStyle/>
          <a:p>
            <a:pPr marL="7701">
              <a:spcBef>
                <a:spcPts val="58"/>
              </a:spcBef>
            </a:pPr>
            <a:r>
              <a:rPr lang="en-AU" sz="3000" b="1" spc="-158">
                <a:solidFill>
                  <a:srgbClr val="15F175"/>
                </a:solidFill>
                <a:latin typeface="Satoshi" pitchFamily="50" charset="0"/>
                <a:cs typeface="Arial" panose="020B0604020202020204" pitchFamily="34" charset="0"/>
              </a:rPr>
              <a:t>the competition</a:t>
            </a:r>
            <a:endParaRPr lang="en-PH" sz="3000">
              <a:solidFill>
                <a:srgbClr val="15F175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22" name="TextBox 11">
            <a:extLst>
              <a:ext uri="{FF2B5EF4-FFF2-40B4-BE49-F238E27FC236}">
                <a16:creationId xmlns:a16="http://schemas.microsoft.com/office/drawing/2014/main" id="{197BE640-8920-02A6-C1F8-54832C86CB89}"/>
              </a:ext>
            </a:extLst>
          </p:cNvPr>
          <p:cNvSpPr txBox="1"/>
          <p:nvPr/>
        </p:nvSpPr>
        <p:spPr>
          <a:xfrm>
            <a:off x="8225154" y="982174"/>
            <a:ext cx="3395660" cy="4893647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Heat up the competition with 2 mini-challenges along the way.</a:t>
            </a:r>
          </a:p>
          <a:p>
            <a:endParaRPr lang="en-US" sz="1400" b="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endParaRPr lang="en-US" sz="14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In your first weekend, compete as an individual and get bragging rights for the Weekend Warrior by getting the highest step count.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In week 3, as a team, check-in your mood to win this mini-challenge (and get all the benefits of reflecting and logging your mood!) </a:t>
            </a:r>
            <a:endParaRPr lang="en-US" b="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endParaRPr lang="en-AU" sz="1400" b="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7810352-9418-D0B8-745F-C799F52336B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27" b="127"/>
          <a:stretch/>
        </p:blipFill>
        <p:spPr>
          <a:xfrm>
            <a:off x="3338525" y="425847"/>
            <a:ext cx="2878245" cy="40593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F41CA37-FAAD-8B70-EE9B-AA910EC2E51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93" b="93"/>
          <a:stretch/>
        </p:blipFill>
        <p:spPr>
          <a:xfrm>
            <a:off x="5291571" y="2541792"/>
            <a:ext cx="2876320" cy="40593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061636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ECC438-942C-BE78-BA6D-54A11CC60C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E1F22039-D11A-22BF-E225-DCEB5BE76E88}"/>
              </a:ext>
            </a:extLst>
          </p:cNvPr>
          <p:cNvSpPr txBox="1">
            <a:spLocks/>
          </p:cNvSpPr>
          <p:nvPr/>
        </p:nvSpPr>
        <p:spPr>
          <a:xfrm>
            <a:off x="438543" y="275792"/>
            <a:ext cx="9171139" cy="4245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kern="1200">
                <a:solidFill>
                  <a:srgbClr val="B8D8EB"/>
                </a:solidFill>
                <a:latin typeface="Satoshi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rgbClr val="009BDE"/>
                </a:solidFill>
                <a:latin typeface="Satoshi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b="0">
                <a:solidFill>
                  <a:schemeClr val="bg1"/>
                </a:solidFill>
                <a:latin typeface="Satoshi" pitchFamily="50" charset="0"/>
                <a:cs typeface="Arial" panose="020B0604020202020204" pitchFamily="34" charset="0"/>
              </a:rPr>
              <a:t>If you need help </a:t>
            </a:r>
            <a:endParaRPr lang="en-US" b="0">
              <a:solidFill>
                <a:srgbClr val="15F175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A2AE56A-9789-ABC8-5F13-7A931E3DCFC0}"/>
              </a:ext>
            </a:extLst>
          </p:cNvPr>
          <p:cNvSpPr txBox="1"/>
          <p:nvPr/>
        </p:nvSpPr>
        <p:spPr>
          <a:xfrm>
            <a:off x="326646" y="1351508"/>
            <a:ext cx="10604589" cy="120032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If you have questions or issues, we're here to help via our app or website.</a:t>
            </a:r>
          </a:p>
          <a:p>
            <a:r>
              <a:rPr lang="en-US" b="1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www.convergeinternational.com.au/support </a:t>
            </a:r>
            <a:endParaRPr lang="en-US" b="1" kern="1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endParaRPr lang="en-US" kern="1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r>
              <a:rPr lang="en-AU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10" name="Picture 9" descr="A computer screen with a screen on&#10;&#10;Description automatically generated">
            <a:extLst>
              <a:ext uri="{FF2B5EF4-FFF2-40B4-BE49-F238E27FC236}">
                <a16:creationId xmlns:a16="http://schemas.microsoft.com/office/drawing/2014/main" id="{FC780265-4015-781C-C31E-F8F585F960F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276" t="7524" r="-2341" b="-7297"/>
          <a:stretch>
            <a:fillRect/>
          </a:stretch>
        </p:blipFill>
        <p:spPr>
          <a:xfrm>
            <a:off x="5266950" y="2758600"/>
            <a:ext cx="6512514" cy="3710841"/>
          </a:xfrm>
          <a:prstGeom prst="rect">
            <a:avLst/>
          </a:prstGeom>
        </p:spPr>
      </p:pic>
      <p:pic>
        <p:nvPicPr>
          <p:cNvPr id="8" name="Picture 7" descr="A close-up of a phone&#10;&#10;AI-generated content may be incorrect.">
            <a:extLst>
              <a:ext uri="{FF2B5EF4-FFF2-40B4-BE49-F238E27FC236}">
                <a16:creationId xmlns:a16="http://schemas.microsoft.com/office/drawing/2014/main" id="{807585B1-0D11-A7D7-7610-07C521A315A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53" t="-5494" r="-680" b="5494"/>
          <a:stretch>
            <a:fillRect/>
          </a:stretch>
        </p:blipFill>
        <p:spPr>
          <a:xfrm>
            <a:off x="2889216" y="2065867"/>
            <a:ext cx="1871204" cy="6858007"/>
          </a:xfrm>
          <a:prstGeom prst="rect">
            <a:avLst/>
          </a:prstGeom>
        </p:spPr>
      </p:pic>
      <p:pic>
        <p:nvPicPr>
          <p:cNvPr id="9" name="Picture 8" descr="A close-up of a phone&#10;&#10;AI-generated content may be incorrect.">
            <a:extLst>
              <a:ext uri="{FF2B5EF4-FFF2-40B4-BE49-F238E27FC236}">
                <a16:creationId xmlns:a16="http://schemas.microsoft.com/office/drawing/2014/main" id="{68FC3E53-08C4-3DD1-4375-87E0B5EAE42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037" t="-6082" r="-1833" b="6082"/>
          <a:stretch>
            <a:fillRect/>
          </a:stretch>
        </p:blipFill>
        <p:spPr>
          <a:xfrm>
            <a:off x="731308" y="1661583"/>
            <a:ext cx="2072223" cy="4533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822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Same-side Corner of Rectangle 7">
            <a:extLst>
              <a:ext uri="{FF2B5EF4-FFF2-40B4-BE49-F238E27FC236}">
                <a16:creationId xmlns:a16="http://schemas.microsoft.com/office/drawing/2014/main" id="{9FB19747-8E76-170C-F190-D6AC823113AC}"/>
              </a:ext>
            </a:extLst>
          </p:cNvPr>
          <p:cNvSpPr/>
          <p:nvPr/>
        </p:nvSpPr>
        <p:spPr>
          <a:xfrm rot="10800000">
            <a:off x="1" y="-2"/>
            <a:ext cx="12300857" cy="685800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0645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6D74C821-808A-14F4-81D8-16222085AD3F}"/>
              </a:ext>
            </a:extLst>
          </p:cNvPr>
          <p:cNvSpPr txBox="1"/>
          <p:nvPr/>
        </p:nvSpPr>
        <p:spPr>
          <a:xfrm>
            <a:off x="524236" y="2012110"/>
            <a:ext cx="3438314" cy="2315712"/>
          </a:xfrm>
          <a:prstGeom prst="rect">
            <a:avLst/>
          </a:prstGeom>
        </p:spPr>
        <p:txBody>
          <a:bodyPr vert="horz" wrap="square" lIns="0" tIns="7316" rIns="0" bIns="0" rtlCol="0" anchor="t">
            <a:spAutoFit/>
          </a:bodyPr>
          <a:lstStyle/>
          <a:p>
            <a:pPr marL="7620">
              <a:spcBef>
                <a:spcPts val="57"/>
              </a:spcBef>
            </a:pPr>
            <a:r>
              <a:rPr lang="en-AU" sz="5000" b="1" spc="-176">
                <a:solidFill>
                  <a:schemeClr val="bg1"/>
                </a:solidFill>
                <a:latin typeface="Satoshi" pitchFamily="50" charset="0"/>
                <a:cs typeface="Arial" panose="020B0604020202020204" pitchFamily="34" charset="0"/>
              </a:rPr>
              <a:t>Join the challenge </a:t>
            </a:r>
            <a:r>
              <a:rPr lang="en-AU" sz="5000" b="1" spc="-176">
                <a:solidFill>
                  <a:srgbClr val="15F175"/>
                </a:solidFill>
                <a:latin typeface="Satoshi" pitchFamily="50" charset="0"/>
                <a:cs typeface="Arial" panose="020B0604020202020204" pitchFamily="34" charset="0"/>
              </a:rPr>
              <a:t>now</a:t>
            </a:r>
            <a:endParaRPr lang="en-US">
              <a:solidFill>
                <a:srgbClr val="15F175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21AD20E-AFA0-23A9-66D4-D3F5B89CCF6B}"/>
              </a:ext>
            </a:extLst>
          </p:cNvPr>
          <p:cNvSpPr/>
          <p:nvPr/>
        </p:nvSpPr>
        <p:spPr>
          <a:xfrm>
            <a:off x="4735285" y="4041321"/>
            <a:ext cx="7184571" cy="250371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A qr code with black squares&#10;&#10;Description automatically generated">
            <a:extLst>
              <a:ext uri="{FF2B5EF4-FFF2-40B4-BE49-F238E27FC236}">
                <a16:creationId xmlns:a16="http://schemas.microsoft.com/office/drawing/2014/main" id="{BDAC1C2F-9B8B-ECD9-E44B-FED8847480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163" y="4327822"/>
            <a:ext cx="1873673" cy="187367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FFFB45C-5F5A-A3DB-D7F5-9E70A93D3FA9}"/>
              </a:ext>
            </a:extLst>
          </p:cNvPr>
          <p:cNvSpPr txBox="1"/>
          <p:nvPr/>
        </p:nvSpPr>
        <p:spPr>
          <a:xfrm>
            <a:off x="7564112" y="4506064"/>
            <a:ext cx="3901498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400">
                <a:solidFill>
                  <a:srgbClr val="0D3B6F"/>
                </a:solidFill>
                <a:highlight>
                  <a:srgbClr val="FFFF00"/>
                </a:highlight>
                <a:latin typeface="Satoshi"/>
              </a:rPr>
              <a:t>Your unique </a:t>
            </a:r>
            <a:r>
              <a:rPr lang="en-US" sz="2400" err="1">
                <a:solidFill>
                  <a:srgbClr val="0D3B6F"/>
                </a:solidFill>
                <a:highlight>
                  <a:srgbClr val="FFFF00"/>
                </a:highlight>
                <a:latin typeface="Satoshi"/>
              </a:rPr>
              <a:t>organisation</a:t>
            </a:r>
            <a:r>
              <a:rPr lang="en-US" sz="2400">
                <a:solidFill>
                  <a:srgbClr val="0D3B6F"/>
                </a:solidFill>
                <a:highlight>
                  <a:srgbClr val="FFFF00"/>
                </a:highlight>
                <a:latin typeface="Satoshi"/>
              </a:rPr>
              <a:t> code is:</a:t>
            </a:r>
            <a:endParaRPr lang="en-US" sz="2400">
              <a:latin typeface="Satoshi"/>
            </a:endParaRPr>
          </a:p>
          <a:p>
            <a:pPr algn="ctr"/>
            <a:endParaRPr lang="en-US" sz="2400">
              <a:solidFill>
                <a:srgbClr val="0D3B6F"/>
              </a:solidFill>
              <a:highlight>
                <a:srgbClr val="FFFF00"/>
              </a:highlight>
              <a:latin typeface="Satoshi"/>
            </a:endParaRPr>
          </a:p>
          <a:p>
            <a:pPr algn="ctr"/>
            <a:r>
              <a:rPr lang="en-US" sz="2400" b="1">
                <a:solidFill>
                  <a:srgbClr val="0D3B6F"/>
                </a:solidFill>
                <a:highlight>
                  <a:srgbClr val="FFFF00"/>
                </a:highlight>
                <a:latin typeface="Satoshi"/>
              </a:rPr>
              <a:t>XXXXX</a:t>
            </a:r>
            <a:endParaRPr lang="en-US" sz="2400">
              <a:latin typeface="Satoshi"/>
            </a:endParaRPr>
          </a:p>
        </p:txBody>
      </p:sp>
    </p:spTree>
    <p:extLst>
      <p:ext uri="{BB962C8B-B14F-4D97-AF65-F5344CB8AC3E}">
        <p14:creationId xmlns:p14="http://schemas.microsoft.com/office/powerpoint/2010/main" val="32890814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455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DD665C-41C2-35F5-9301-AE81EA8FFC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>
            <a:extLst>
              <a:ext uri="{FF2B5EF4-FFF2-40B4-BE49-F238E27FC236}">
                <a16:creationId xmlns:a16="http://schemas.microsoft.com/office/drawing/2014/main" id="{58AC2E2E-4699-7515-0907-820B5263A2A9}"/>
              </a:ext>
            </a:extLst>
          </p:cNvPr>
          <p:cNvSpPr txBox="1"/>
          <p:nvPr/>
        </p:nvSpPr>
        <p:spPr>
          <a:xfrm>
            <a:off x="373700" y="2902140"/>
            <a:ext cx="3899560" cy="684496"/>
          </a:xfrm>
          <a:prstGeom prst="rect">
            <a:avLst/>
          </a:prstGeom>
        </p:spPr>
        <p:txBody>
          <a:bodyPr vert="horz" wrap="square" lIns="0" tIns="7316" rIns="0" bIns="0" rtlCol="0">
            <a:spAutoFit/>
          </a:bodyPr>
          <a:lstStyle/>
          <a:p>
            <a:pPr marL="7701">
              <a:spcBef>
                <a:spcPts val="58"/>
              </a:spcBef>
            </a:pPr>
            <a:r>
              <a:rPr lang="en-AU" sz="4400" b="1" spc="-176">
                <a:solidFill>
                  <a:schemeClr val="bg1"/>
                </a:solidFill>
                <a:latin typeface="Satoshi" pitchFamily="50" charset="0"/>
                <a:cs typeface="Arial" panose="020B0604020202020204" pitchFamily="34" charset="0"/>
              </a:rPr>
              <a:t>Our </a:t>
            </a:r>
            <a:r>
              <a:rPr lang="en-AU" sz="4400" b="1" spc="-176">
                <a:solidFill>
                  <a:srgbClr val="15F175"/>
                </a:solidFill>
                <a:latin typeface="Satoshi" pitchFamily="50" charset="0"/>
                <a:cs typeface="Arial" panose="020B0604020202020204" pitchFamily="34" charset="0"/>
              </a:rPr>
              <a:t>Wellbeing</a:t>
            </a:r>
            <a:endParaRPr sz="4400">
              <a:solidFill>
                <a:srgbClr val="15F175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EB8F0A0F-67EE-7DA0-412C-1E1C2D2EB27D}"/>
              </a:ext>
            </a:extLst>
          </p:cNvPr>
          <p:cNvSpPr/>
          <p:nvPr/>
        </p:nvSpPr>
        <p:spPr>
          <a:xfrm>
            <a:off x="4273260" y="571460"/>
            <a:ext cx="7537675" cy="5600379"/>
          </a:xfrm>
          <a:custGeom>
            <a:avLst/>
            <a:gdLst/>
            <a:ahLst/>
            <a:cxnLst/>
            <a:rect l="l" t="t" r="r" b="b"/>
            <a:pathLst>
              <a:path w="12942569" h="9235440">
                <a:moveTo>
                  <a:pt x="12418470" y="0"/>
                </a:moveTo>
                <a:lnTo>
                  <a:pt x="523544" y="0"/>
                </a:lnTo>
                <a:lnTo>
                  <a:pt x="475891" y="2139"/>
                </a:lnTo>
                <a:lnTo>
                  <a:pt x="429437" y="8435"/>
                </a:lnTo>
                <a:lnTo>
                  <a:pt x="384366" y="18701"/>
                </a:lnTo>
                <a:lnTo>
                  <a:pt x="340863" y="32754"/>
                </a:lnTo>
                <a:lnTo>
                  <a:pt x="299114" y="50408"/>
                </a:lnTo>
                <a:lnTo>
                  <a:pt x="259302" y="71479"/>
                </a:lnTo>
                <a:lnTo>
                  <a:pt x="221613" y="95782"/>
                </a:lnTo>
                <a:lnTo>
                  <a:pt x="186232" y="123131"/>
                </a:lnTo>
                <a:lnTo>
                  <a:pt x="153343" y="153343"/>
                </a:lnTo>
                <a:lnTo>
                  <a:pt x="123131" y="186232"/>
                </a:lnTo>
                <a:lnTo>
                  <a:pt x="95782" y="221613"/>
                </a:lnTo>
                <a:lnTo>
                  <a:pt x="71479" y="259302"/>
                </a:lnTo>
                <a:lnTo>
                  <a:pt x="50408" y="299114"/>
                </a:lnTo>
                <a:lnTo>
                  <a:pt x="32754" y="340863"/>
                </a:lnTo>
                <a:lnTo>
                  <a:pt x="18701" y="384366"/>
                </a:lnTo>
                <a:lnTo>
                  <a:pt x="8435" y="429437"/>
                </a:lnTo>
                <a:lnTo>
                  <a:pt x="2139" y="475891"/>
                </a:lnTo>
                <a:lnTo>
                  <a:pt x="0" y="523544"/>
                </a:lnTo>
                <a:lnTo>
                  <a:pt x="0" y="8711776"/>
                </a:lnTo>
                <a:lnTo>
                  <a:pt x="2139" y="8759429"/>
                </a:lnTo>
                <a:lnTo>
                  <a:pt x="8435" y="8805883"/>
                </a:lnTo>
                <a:lnTo>
                  <a:pt x="18701" y="8850954"/>
                </a:lnTo>
                <a:lnTo>
                  <a:pt x="32754" y="8894457"/>
                </a:lnTo>
                <a:lnTo>
                  <a:pt x="50408" y="8936206"/>
                </a:lnTo>
                <a:lnTo>
                  <a:pt x="71479" y="8976018"/>
                </a:lnTo>
                <a:lnTo>
                  <a:pt x="95782" y="9013707"/>
                </a:lnTo>
                <a:lnTo>
                  <a:pt x="123131" y="9049088"/>
                </a:lnTo>
                <a:lnTo>
                  <a:pt x="153343" y="9081977"/>
                </a:lnTo>
                <a:lnTo>
                  <a:pt x="186232" y="9112189"/>
                </a:lnTo>
                <a:lnTo>
                  <a:pt x="221613" y="9139538"/>
                </a:lnTo>
                <a:lnTo>
                  <a:pt x="259302" y="9163841"/>
                </a:lnTo>
                <a:lnTo>
                  <a:pt x="299114" y="9184912"/>
                </a:lnTo>
                <a:lnTo>
                  <a:pt x="340863" y="9202566"/>
                </a:lnTo>
                <a:lnTo>
                  <a:pt x="384366" y="9216619"/>
                </a:lnTo>
                <a:lnTo>
                  <a:pt x="429437" y="9226885"/>
                </a:lnTo>
                <a:lnTo>
                  <a:pt x="475891" y="9233181"/>
                </a:lnTo>
                <a:lnTo>
                  <a:pt x="523544" y="9235320"/>
                </a:lnTo>
                <a:lnTo>
                  <a:pt x="12418470" y="9235320"/>
                </a:lnTo>
                <a:lnTo>
                  <a:pt x="12466122" y="9233181"/>
                </a:lnTo>
                <a:lnTo>
                  <a:pt x="12512577" y="9226885"/>
                </a:lnTo>
                <a:lnTo>
                  <a:pt x="12557647" y="9216619"/>
                </a:lnTo>
                <a:lnTo>
                  <a:pt x="12601150" y="9202566"/>
                </a:lnTo>
                <a:lnTo>
                  <a:pt x="12642900" y="9184912"/>
                </a:lnTo>
                <a:lnTo>
                  <a:pt x="12682711" y="9163841"/>
                </a:lnTo>
                <a:lnTo>
                  <a:pt x="12720400" y="9139538"/>
                </a:lnTo>
                <a:lnTo>
                  <a:pt x="12755781" y="9112189"/>
                </a:lnTo>
                <a:lnTo>
                  <a:pt x="12788670" y="9081977"/>
                </a:lnTo>
                <a:lnTo>
                  <a:pt x="12818882" y="9049088"/>
                </a:lnTo>
                <a:lnTo>
                  <a:pt x="12846231" y="9013707"/>
                </a:lnTo>
                <a:lnTo>
                  <a:pt x="12870534" y="8976018"/>
                </a:lnTo>
                <a:lnTo>
                  <a:pt x="12891605" y="8936206"/>
                </a:lnTo>
                <a:lnTo>
                  <a:pt x="12909259" y="8894457"/>
                </a:lnTo>
                <a:lnTo>
                  <a:pt x="12923312" y="8850954"/>
                </a:lnTo>
                <a:lnTo>
                  <a:pt x="12933579" y="8805883"/>
                </a:lnTo>
                <a:lnTo>
                  <a:pt x="12939874" y="8759429"/>
                </a:lnTo>
                <a:lnTo>
                  <a:pt x="12942014" y="8711776"/>
                </a:lnTo>
                <a:lnTo>
                  <a:pt x="12942014" y="523544"/>
                </a:lnTo>
                <a:lnTo>
                  <a:pt x="12939874" y="475891"/>
                </a:lnTo>
                <a:lnTo>
                  <a:pt x="12933579" y="429437"/>
                </a:lnTo>
                <a:lnTo>
                  <a:pt x="12923312" y="384366"/>
                </a:lnTo>
                <a:lnTo>
                  <a:pt x="12909259" y="340863"/>
                </a:lnTo>
                <a:lnTo>
                  <a:pt x="12891605" y="299114"/>
                </a:lnTo>
                <a:lnTo>
                  <a:pt x="12870534" y="259302"/>
                </a:lnTo>
                <a:lnTo>
                  <a:pt x="12846231" y="221613"/>
                </a:lnTo>
                <a:lnTo>
                  <a:pt x="12818882" y="186232"/>
                </a:lnTo>
                <a:lnTo>
                  <a:pt x="12788670" y="153343"/>
                </a:lnTo>
                <a:lnTo>
                  <a:pt x="12755781" y="123131"/>
                </a:lnTo>
                <a:lnTo>
                  <a:pt x="12720400" y="95782"/>
                </a:lnTo>
                <a:lnTo>
                  <a:pt x="12682711" y="71479"/>
                </a:lnTo>
                <a:lnTo>
                  <a:pt x="12642900" y="50408"/>
                </a:lnTo>
                <a:lnTo>
                  <a:pt x="12601150" y="32754"/>
                </a:lnTo>
                <a:lnTo>
                  <a:pt x="12557647" y="18701"/>
                </a:lnTo>
                <a:lnTo>
                  <a:pt x="12512577" y="8435"/>
                </a:lnTo>
                <a:lnTo>
                  <a:pt x="12466122" y="2139"/>
                </a:lnTo>
                <a:lnTo>
                  <a:pt x="1241847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09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38B9DD15-D06D-ACEA-C4F2-4081238AB2BB}"/>
              </a:ext>
            </a:extLst>
          </p:cNvPr>
          <p:cNvSpPr/>
          <p:nvPr/>
        </p:nvSpPr>
        <p:spPr>
          <a:xfrm flipV="1">
            <a:off x="2554244" y="4158543"/>
            <a:ext cx="817629" cy="55303"/>
          </a:xfrm>
          <a:custGeom>
            <a:avLst/>
            <a:gdLst/>
            <a:ahLst/>
            <a:cxnLst/>
            <a:rect l="l" t="t" r="r" b="b"/>
            <a:pathLst>
              <a:path w="2293620">
                <a:moveTo>
                  <a:pt x="0" y="0"/>
                </a:moveTo>
                <a:lnTo>
                  <a:pt x="2293123" y="0"/>
                </a:lnTo>
              </a:path>
            </a:pathLst>
          </a:custGeom>
          <a:ln w="41883">
            <a:solidFill>
              <a:srgbClr val="15F175"/>
            </a:solidFill>
          </a:ln>
        </p:spPr>
        <p:txBody>
          <a:bodyPr wrap="square" lIns="0" tIns="0" rIns="0" bIns="0" rtlCol="0"/>
          <a:lstStyle/>
          <a:p>
            <a:endParaRPr sz="4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object 4">
            <a:extLst>
              <a:ext uri="{FF2B5EF4-FFF2-40B4-BE49-F238E27FC236}">
                <a16:creationId xmlns:a16="http://schemas.microsoft.com/office/drawing/2014/main" id="{DD496793-A5A5-6AF8-0D6A-0ACCF2850CA0}"/>
              </a:ext>
            </a:extLst>
          </p:cNvPr>
          <p:cNvSpPr txBox="1"/>
          <p:nvPr/>
        </p:nvSpPr>
        <p:spPr>
          <a:xfrm>
            <a:off x="373700" y="3663699"/>
            <a:ext cx="2591327" cy="684496"/>
          </a:xfrm>
          <a:prstGeom prst="rect">
            <a:avLst/>
          </a:prstGeom>
        </p:spPr>
        <p:txBody>
          <a:bodyPr vert="horz" wrap="square" lIns="0" tIns="7316" rIns="0" bIns="0" rtlCol="0" anchor="t">
            <a:spAutoFit/>
          </a:bodyPr>
          <a:lstStyle/>
          <a:p>
            <a:pPr marL="7620">
              <a:spcBef>
                <a:spcPts val="58"/>
              </a:spcBef>
            </a:pPr>
            <a:r>
              <a:rPr lang="en-AU" sz="4400" b="1" spc="-133">
                <a:solidFill>
                  <a:srgbClr val="15F175"/>
                </a:solidFill>
                <a:latin typeface="Satoshi" pitchFamily="50" charset="0"/>
                <a:cs typeface="Arial" panose="020B0604020202020204" pitchFamily="34" charset="0"/>
              </a:rPr>
              <a:t>Partner</a:t>
            </a:r>
            <a:endParaRPr lang="en-US" sz="4400">
              <a:solidFill>
                <a:srgbClr val="15F175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0AD46F-E2AF-E671-A91B-C83742E6399C}"/>
              </a:ext>
            </a:extLst>
          </p:cNvPr>
          <p:cNvSpPr txBox="1"/>
          <p:nvPr/>
        </p:nvSpPr>
        <p:spPr>
          <a:xfrm>
            <a:off x="7243583" y="901415"/>
            <a:ext cx="4298407" cy="452431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AU" sz="2400" b="1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Care Anytime, </a:t>
            </a:r>
            <a:r>
              <a:rPr lang="en-AU" sz="2400" b="1" kern="100">
                <a:solidFill>
                  <a:srgbClr val="15F175"/>
                </a:solidFill>
                <a:latin typeface="Satoshi" pitchFamily="50" charset="0"/>
                <a:cs typeface="Arial" panose="020B0604020202020204" pitchFamily="34" charset="0"/>
              </a:rPr>
              <a:t>Anywhere</a:t>
            </a:r>
            <a:r>
              <a:rPr lang="en-AU" sz="2400" b="1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.</a:t>
            </a:r>
          </a:p>
          <a:p>
            <a:endParaRPr lang="en-GB" sz="1400">
              <a:solidFill>
                <a:srgbClr val="064556"/>
              </a:solidFill>
              <a:latin typeface="Satoshi" pitchFamily="50" charset="0"/>
              <a:ea typeface="+mn-lt"/>
              <a:cs typeface="Arial" panose="020B0604020202020204" pitchFamily="34" charset="0"/>
            </a:endParaRPr>
          </a:p>
          <a:p>
            <a:pPr fontAlgn="base"/>
            <a:r>
              <a:rPr lang="en-AU" sz="1600" b="0" i="0">
                <a:solidFill>
                  <a:srgbClr val="064556"/>
                </a:solidFill>
                <a:effectLst/>
                <a:latin typeface="Satoshi" pitchFamily="50" charset="0"/>
                <a:cs typeface="Arial" panose="020B0604020202020204" pitchFamily="34" charset="0"/>
              </a:rPr>
              <a:t>With the Converge app, you have free access to expert information, resources and practical tools to help you navigate challenges at home and at work, wherever you are.  </a:t>
            </a:r>
          </a:p>
          <a:p>
            <a:pPr fontAlgn="base"/>
            <a:endParaRPr lang="en-AU" sz="1600" b="0" i="0">
              <a:solidFill>
                <a:srgbClr val="064556"/>
              </a:solidFill>
              <a:effectLst/>
              <a:latin typeface="Satoshi" pitchFamily="50" charset="0"/>
              <a:cs typeface="Arial" panose="020B0604020202020204" pitchFamily="34" charset="0"/>
            </a:endParaRPr>
          </a:p>
          <a:p>
            <a:pPr fontAlgn="base"/>
            <a:r>
              <a:rPr lang="en-AU" sz="1600" b="0" i="0">
                <a:solidFill>
                  <a:srgbClr val="064556"/>
                </a:solidFill>
                <a:effectLst/>
                <a:latin typeface="Satoshi" pitchFamily="50" charset="0"/>
                <a:cs typeface="Arial"/>
              </a:rPr>
              <a:t>When things get tough, you can confidentially speak and chat live to a mental health expert or book an appointment when it’s convenient for you! </a:t>
            </a:r>
          </a:p>
          <a:p>
            <a:endParaRPr lang="en-GB" sz="1600">
              <a:solidFill>
                <a:srgbClr val="064556"/>
              </a:solidFill>
              <a:latin typeface="Satoshi" pitchFamily="50" charset="0"/>
              <a:ea typeface="+mn-lt"/>
              <a:cs typeface="Arial" panose="020B0604020202020204" pitchFamily="34" charset="0"/>
            </a:endParaRPr>
          </a:p>
          <a:p>
            <a:r>
              <a:rPr lang="en-GB" sz="1600">
                <a:solidFill>
                  <a:srgbClr val="064556"/>
                </a:solidFill>
                <a:latin typeface="Satoshi" pitchFamily="50" charset="0"/>
                <a:ea typeface="+mn-lt"/>
                <a:cs typeface="Arial"/>
              </a:rPr>
              <a:t>Download the Converge App in your app store and register with our organisation code</a:t>
            </a:r>
            <a:r>
              <a:rPr lang="en-GB" sz="1600">
                <a:solidFill>
                  <a:srgbClr val="064556"/>
                </a:solidFill>
                <a:highlight>
                  <a:srgbClr val="FFFF00"/>
                </a:highlight>
                <a:latin typeface="Satoshi" pitchFamily="50" charset="0"/>
                <a:ea typeface="+mn-lt"/>
                <a:cs typeface="Arial"/>
              </a:rPr>
              <a:t>: [insert code]</a:t>
            </a:r>
            <a:endParaRPr lang="en-US" sz="1600">
              <a:solidFill>
                <a:srgbClr val="064556"/>
              </a:solidFill>
              <a:highlight>
                <a:srgbClr val="FFFF00"/>
              </a:highlight>
              <a:latin typeface="Satoshi" pitchFamily="50" charset="0"/>
              <a:ea typeface="Calibri"/>
              <a:cs typeface="Arial"/>
            </a:endParaRPr>
          </a:p>
          <a:p>
            <a:endParaRPr lang="en-GB" sz="1400" kern="100">
              <a:solidFill>
                <a:srgbClr val="0645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sz="1400" b="1" kern="100">
              <a:solidFill>
                <a:srgbClr val="15F175"/>
              </a:solidFill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endParaRPr lang="en-AU" sz="1400" kern="10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A7DAB42F-FA17-9946-5B3F-CF86FBF85941}"/>
              </a:ext>
            </a:extLst>
          </p:cNvPr>
          <p:cNvSpPr txBox="1"/>
          <p:nvPr/>
        </p:nvSpPr>
        <p:spPr>
          <a:xfrm>
            <a:off x="387709" y="2141030"/>
            <a:ext cx="3126754" cy="684496"/>
          </a:xfrm>
          <a:prstGeom prst="rect">
            <a:avLst/>
          </a:prstGeom>
        </p:spPr>
        <p:txBody>
          <a:bodyPr vert="horz" wrap="square" lIns="0" tIns="7316" rIns="0" bIns="0" rtlCol="0">
            <a:spAutoFit/>
          </a:bodyPr>
          <a:lstStyle/>
          <a:p>
            <a:pPr marL="7701">
              <a:spcBef>
                <a:spcPts val="58"/>
              </a:spcBef>
            </a:pPr>
            <a:r>
              <a:rPr lang="en-AU" sz="4400" b="1" spc="-176">
                <a:solidFill>
                  <a:schemeClr val="bg1"/>
                </a:solidFill>
                <a:latin typeface="Satoshi" pitchFamily="50" charset="0"/>
                <a:cs typeface="Arial" panose="020B0604020202020204" pitchFamily="34" charset="0"/>
              </a:rPr>
              <a:t>Converge</a:t>
            </a:r>
            <a:endParaRPr sz="4400">
              <a:solidFill>
                <a:schemeClr val="bg1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pic>
        <p:nvPicPr>
          <p:cNvPr id="11" name="Picture 10" descr="A qr code with black squares&#10;&#10;Description automatically generated">
            <a:extLst>
              <a:ext uri="{FF2B5EF4-FFF2-40B4-BE49-F238E27FC236}">
                <a16:creationId xmlns:a16="http://schemas.microsoft.com/office/drawing/2014/main" id="{3FEE39BC-965B-F70B-B738-FFF54E5E41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9132" y="4723600"/>
            <a:ext cx="1321129" cy="1321129"/>
          </a:xfrm>
          <a:prstGeom prst="rect">
            <a:avLst/>
          </a:prstGeom>
        </p:spPr>
      </p:pic>
      <p:pic>
        <p:nvPicPr>
          <p:cNvPr id="6" name="Picture 5" descr="A screen shot of a phone&#10;&#10;AI-generated content may be incorrect.">
            <a:extLst>
              <a:ext uri="{FF2B5EF4-FFF2-40B4-BE49-F238E27FC236}">
                <a16:creationId xmlns:a16="http://schemas.microsoft.com/office/drawing/2014/main" id="{A720F744-28B0-7724-4DDA-4E3D894884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7235" y="440267"/>
            <a:ext cx="3099029" cy="5858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410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C9E50BC-E377-D98C-BFD8-F00F639AFDD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/>
          <a:srcRect l="-170" r="8830"/>
          <a:stretch/>
        </p:blipFill>
        <p:spPr bwMode="auto">
          <a:xfrm>
            <a:off x="5400732" y="1798954"/>
            <a:ext cx="6352725" cy="32600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F3C3B285-5D85-36D6-D6FA-1910E8A2055D}"/>
              </a:ext>
            </a:extLst>
          </p:cNvPr>
          <p:cNvSpPr txBox="1">
            <a:spLocks/>
          </p:cNvSpPr>
          <p:nvPr/>
        </p:nvSpPr>
        <p:spPr>
          <a:xfrm>
            <a:off x="438543" y="275792"/>
            <a:ext cx="9171139" cy="4245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kern="1200">
                <a:solidFill>
                  <a:srgbClr val="B8D8EB"/>
                </a:solidFill>
                <a:latin typeface="Satoshi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rgbClr val="009BDE"/>
                </a:solidFill>
                <a:latin typeface="Satoshi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58"/>
              </a:spcBef>
              <a:buNone/>
            </a:pPr>
            <a:r>
              <a:rPr lang="en-AU" sz="2800" b="0" i="0">
                <a:solidFill>
                  <a:srgbClr val="15F175"/>
                </a:solidFill>
                <a:effectLst/>
                <a:latin typeface="Satoshi" pitchFamily="50" charset="0"/>
              </a:rPr>
              <a:t>Exciting new adventure…</a:t>
            </a:r>
            <a:endParaRPr lang="en-AU" sz="2800" b="0">
              <a:solidFill>
                <a:srgbClr val="15F175"/>
              </a:solidFill>
              <a:latin typeface="Satoshi" pitchFamily="50" charset="0"/>
              <a:cs typeface="Comfortaa"/>
            </a:endParaRP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7B406B3C-0021-FB20-F05F-265F678E3ACA}"/>
              </a:ext>
            </a:extLst>
          </p:cNvPr>
          <p:cNvSpPr txBox="1">
            <a:spLocks/>
          </p:cNvSpPr>
          <p:nvPr/>
        </p:nvSpPr>
        <p:spPr>
          <a:xfrm>
            <a:off x="438543" y="1841486"/>
            <a:ext cx="4188875" cy="358486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kern="1200">
                <a:solidFill>
                  <a:srgbClr val="B8D8EB"/>
                </a:solidFill>
                <a:latin typeface="Satoshi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rgbClr val="009BDE"/>
                </a:solidFill>
                <a:latin typeface="Satoshi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58"/>
              </a:spcBef>
            </a:pPr>
            <a:r>
              <a:rPr lang="en-AU" sz="1800" b="0" i="0">
                <a:solidFill>
                  <a:srgbClr val="064556"/>
                </a:solidFill>
                <a:effectLst/>
                <a:latin typeface="Satoshi" pitchFamily="50" charset="0"/>
              </a:rPr>
              <a:t>This month, we’re inviting you to take part in the Converge Move challenge.</a:t>
            </a:r>
          </a:p>
          <a:p>
            <a:pPr>
              <a:spcBef>
                <a:spcPts val="58"/>
              </a:spcBef>
            </a:pPr>
            <a:endParaRPr lang="en-AU" sz="1800" b="0">
              <a:solidFill>
                <a:srgbClr val="064556"/>
              </a:solidFill>
              <a:latin typeface="Satoshi" pitchFamily="50" charset="0"/>
              <a:cs typeface="Comfortaa"/>
            </a:endParaRPr>
          </a:p>
          <a:p>
            <a:pPr>
              <a:spcBef>
                <a:spcPts val="58"/>
              </a:spcBef>
            </a:pPr>
            <a:r>
              <a:rPr lang="en-AU" sz="1800" b="0">
                <a:solidFill>
                  <a:srgbClr val="064556"/>
                </a:solidFill>
                <a:latin typeface="Satoshi"/>
                <a:cs typeface="Comfortaa"/>
              </a:rPr>
              <a:t>Form teams with your colleagues to move through a 4-week virtual voyage across First Nations' heritage sites in Australia.</a:t>
            </a:r>
          </a:p>
          <a:p>
            <a:pPr>
              <a:spcBef>
                <a:spcPts val="58"/>
              </a:spcBef>
            </a:pPr>
            <a:endParaRPr lang="en-AU" sz="1800" b="0">
              <a:solidFill>
                <a:srgbClr val="064556"/>
              </a:solidFill>
              <a:latin typeface="Satoshi" pitchFamily="50" charset="0"/>
              <a:cs typeface="Comfortaa"/>
            </a:endParaRPr>
          </a:p>
          <a:p>
            <a:pPr>
              <a:spcBef>
                <a:spcPts val="58"/>
              </a:spcBef>
            </a:pPr>
            <a:r>
              <a:rPr lang="en-AU" sz="1800" b="0">
                <a:solidFill>
                  <a:srgbClr val="064556"/>
                </a:solidFill>
                <a:latin typeface="Satoshi" pitchFamily="50" charset="0"/>
                <a:cs typeface="Comfortaa"/>
              </a:rPr>
              <a:t>As you record your steps and workouts, you’ll progress as a team on the journey to reach the top of the leaderboard. </a:t>
            </a:r>
          </a:p>
        </p:txBody>
      </p:sp>
    </p:spTree>
    <p:extLst>
      <p:ext uri="{BB962C8B-B14F-4D97-AF65-F5344CB8AC3E}">
        <p14:creationId xmlns:p14="http://schemas.microsoft.com/office/powerpoint/2010/main" val="20794485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6569AC-65BB-1712-5F63-1C3A6B1CD3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21B25CA5-580C-502E-BE78-D0EC7A0FEF73}"/>
              </a:ext>
            </a:extLst>
          </p:cNvPr>
          <p:cNvSpPr txBox="1">
            <a:spLocks/>
          </p:cNvSpPr>
          <p:nvPr/>
        </p:nvSpPr>
        <p:spPr>
          <a:xfrm>
            <a:off x="438543" y="275792"/>
            <a:ext cx="9171139" cy="4245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kern="1200">
                <a:solidFill>
                  <a:srgbClr val="B8D8EB"/>
                </a:solidFill>
                <a:latin typeface="Satoshi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rgbClr val="009BDE"/>
                </a:solidFill>
                <a:latin typeface="Satoshi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b="0">
                <a:solidFill>
                  <a:schemeClr val="bg1"/>
                </a:solidFill>
                <a:latin typeface="Satoshi" pitchFamily="50" charset="0"/>
                <a:cs typeface="Arial" panose="020B0604020202020204" pitchFamily="34" charset="0"/>
              </a:rPr>
              <a:t>Why take part? </a:t>
            </a:r>
            <a:endParaRPr lang="en-US" b="0">
              <a:solidFill>
                <a:srgbClr val="15F175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43FE4D-9E5A-94C6-B6A8-243C8B24E867}"/>
              </a:ext>
            </a:extLst>
          </p:cNvPr>
          <p:cNvSpPr txBox="1"/>
          <p:nvPr/>
        </p:nvSpPr>
        <p:spPr>
          <a:xfrm>
            <a:off x="326647" y="1351508"/>
            <a:ext cx="5298298" cy="378565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Remain active and boost your step count!</a:t>
            </a:r>
          </a:p>
          <a:p>
            <a:endParaRPr lang="en-AU" sz="1600" kern="1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The challenge also encourages you to build </a:t>
            </a:r>
            <a:r>
              <a:rPr lang="en-AU" sz="1600" b="1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healthier habits </a:t>
            </a:r>
            <a:r>
              <a:rPr lang="en-AU" sz="16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and</a:t>
            </a:r>
            <a:r>
              <a:rPr lang="en-AU" sz="1600" b="1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 </a:t>
            </a:r>
            <a:r>
              <a:rPr lang="en-AU" sz="16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look after your </a:t>
            </a:r>
            <a:r>
              <a:rPr lang="en-AU" sz="1600" b="1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health and wellbeing</a:t>
            </a:r>
            <a:r>
              <a:rPr lang="en-AU" sz="16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 beyond physical activities and be inspired to make other changes to your health such eating habits, looking after your mental health and spending more times outdoors.  </a:t>
            </a:r>
          </a:p>
          <a:p>
            <a:endParaRPr lang="en-AU" sz="1600" kern="1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It’s fun and a bit of friendly (and healthy) competition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1600" kern="1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It’s all about teamwork! You’ll work together as (virtual) teams and encourage </a:t>
            </a:r>
            <a:r>
              <a:rPr lang="en-AU" sz="1600" b="1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teamwork and connection</a:t>
            </a:r>
          </a:p>
          <a:p>
            <a:endParaRPr lang="en-AU" sz="1600" b="1" kern="100">
              <a:solidFill>
                <a:srgbClr val="0645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sz="1600" kern="100">
              <a:solidFill>
                <a:srgbClr val="0645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9687A6DF-473B-C924-C8C0-F27AAED2D4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69765743"/>
              </p:ext>
            </p:extLst>
          </p:nvPr>
        </p:nvGraphicFramePr>
        <p:xfrm>
          <a:off x="6096000" y="1351508"/>
          <a:ext cx="5769353" cy="46475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8AD52DB0-0096-1ED7-1BD7-665B4FDD7C85}"/>
              </a:ext>
            </a:extLst>
          </p:cNvPr>
          <p:cNvSpPr txBox="1"/>
          <p:nvPr/>
        </p:nvSpPr>
        <p:spPr>
          <a:xfrm>
            <a:off x="6511635" y="6154389"/>
            <a:ext cx="5888183" cy="24622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AU" sz="10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Sources: participants’ physical activity data and responses to the end of challenge survey. </a:t>
            </a:r>
          </a:p>
        </p:txBody>
      </p:sp>
    </p:spTree>
    <p:extLst>
      <p:ext uri="{BB962C8B-B14F-4D97-AF65-F5344CB8AC3E}">
        <p14:creationId xmlns:p14="http://schemas.microsoft.com/office/powerpoint/2010/main" val="1075278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9C39806B-296A-CA0A-6F2D-AC1F2A4DEA41}"/>
              </a:ext>
            </a:extLst>
          </p:cNvPr>
          <p:cNvSpPr txBox="1">
            <a:spLocks/>
          </p:cNvSpPr>
          <p:nvPr/>
        </p:nvSpPr>
        <p:spPr>
          <a:xfrm>
            <a:off x="438543" y="275792"/>
            <a:ext cx="9171139" cy="4245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kern="1200">
                <a:solidFill>
                  <a:srgbClr val="B8D8EB"/>
                </a:solidFill>
                <a:latin typeface="Satoshi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rgbClr val="009BDE"/>
                </a:solidFill>
                <a:latin typeface="Satoshi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b="0">
                <a:solidFill>
                  <a:srgbClr val="15F17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does it work? </a:t>
            </a:r>
            <a:endParaRPr lang="en-US" b="0">
              <a:solidFill>
                <a:srgbClr val="15F17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3E50E6-3FD3-DB76-96D2-EA6B457A91B4}"/>
              </a:ext>
            </a:extLst>
          </p:cNvPr>
          <p:cNvSpPr txBox="1"/>
          <p:nvPr/>
        </p:nvSpPr>
        <p:spPr>
          <a:xfrm>
            <a:off x="326646" y="1351508"/>
            <a:ext cx="5769353" cy="504753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400" b="1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Set up is easy.</a:t>
            </a:r>
            <a:r>
              <a:rPr lang="en-AU" sz="14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 Download the Converge App, register and sign up for the team challenge. </a:t>
            </a:r>
          </a:p>
          <a:p>
            <a:endParaRPr lang="en-AU" sz="1400" kern="1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400" b="1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Teamwork is required. </a:t>
            </a:r>
            <a:r>
              <a:rPr lang="en-AU" sz="14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You can create your own team, join a team or wait to be assigned to a team.</a:t>
            </a:r>
          </a:p>
          <a:p>
            <a:endParaRPr lang="en-AU" sz="1400" kern="1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400" b="1" kern="100">
                <a:solidFill>
                  <a:srgbClr val="064556"/>
                </a:solidFill>
                <a:latin typeface="Satoshi"/>
                <a:cs typeface="Arial"/>
              </a:rPr>
              <a:t>It’s accessible to everyone.</a:t>
            </a:r>
            <a:r>
              <a:rPr lang="en-AU" sz="1400" kern="100">
                <a:solidFill>
                  <a:srgbClr val="064556"/>
                </a:solidFill>
                <a:latin typeface="Satoshi"/>
                <a:cs typeface="Arial"/>
              </a:rPr>
              <a:t> You can sync a wide range of fitness trackers or phones through the Apple Health app and Health Connect (Android users) or enter your workouts manually. Every step counts!</a:t>
            </a:r>
          </a:p>
          <a:p>
            <a:endParaRPr lang="en-AU" sz="1400" kern="1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400" b="1" kern="100">
                <a:solidFill>
                  <a:srgbClr val="064556"/>
                </a:solidFill>
                <a:latin typeface="Satoshi"/>
                <a:cs typeface="Arial"/>
              </a:rPr>
              <a:t>It’s also a virtual journey. </a:t>
            </a:r>
            <a:r>
              <a:rPr lang="en-AU" sz="1400" kern="100">
                <a:solidFill>
                  <a:srgbClr val="064556"/>
                </a:solidFill>
                <a:latin typeface="Satoshi"/>
                <a:cs typeface="Arial"/>
              </a:rPr>
              <a:t>You’ll progress around a virtual journey across First Nations' heritage sites in Australia. The system adds up the steps of all team members and converts them into distances between locations. </a:t>
            </a:r>
          </a:p>
          <a:p>
            <a:endParaRPr lang="en-AU" sz="1400" kern="1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400" b="1" kern="100">
                <a:solidFill>
                  <a:srgbClr val="064556"/>
                </a:solidFill>
                <a:latin typeface="Satoshi"/>
                <a:cs typeface="Arial"/>
              </a:rPr>
              <a:t>You cheer each others on! </a:t>
            </a:r>
            <a:r>
              <a:rPr lang="en-AU" sz="1400" kern="100">
                <a:solidFill>
                  <a:srgbClr val="064556"/>
                </a:solidFill>
                <a:latin typeface="Satoshi"/>
                <a:cs typeface="Arial"/>
              </a:rPr>
              <a:t>Via the community board and the team chat, you can share your progress, exchange tips, celebrate milestones together and support each other to stay motivated and healthy together. </a:t>
            </a:r>
          </a:p>
          <a:p>
            <a:endParaRPr lang="en-AU" sz="1400" kern="1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400" b="1" kern="100">
                <a:solidFill>
                  <a:srgbClr val="064556"/>
                </a:solidFill>
                <a:latin typeface="Satoshi"/>
                <a:cs typeface="Arial"/>
              </a:rPr>
              <a:t>It’s fun! </a:t>
            </a:r>
            <a:r>
              <a:rPr lang="en-AU" sz="1400" kern="100">
                <a:solidFill>
                  <a:srgbClr val="064556"/>
                </a:solidFill>
                <a:latin typeface="Satoshi"/>
                <a:cs typeface="Arial"/>
              </a:rPr>
              <a:t>In addition to the overall leaderboard, you will also engage in 2 mini-challenges for extra kudos.  </a:t>
            </a:r>
            <a:endParaRPr lang="en-GB" sz="1400">
              <a:latin typeface="Satoshi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1400">
              <a:solidFill>
                <a:srgbClr val="1F457D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>
              <a:latin typeface="Satoshi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1400" kern="1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pic>
        <p:nvPicPr>
          <p:cNvPr id="4" name="Picture 3" descr="A screenshot of a phone&#10;&#10;AI-generated content may be incorrect.">
            <a:extLst>
              <a:ext uri="{FF2B5EF4-FFF2-40B4-BE49-F238E27FC236}">
                <a16:creationId xmlns:a16="http://schemas.microsoft.com/office/drawing/2014/main" id="{6622710A-258B-9836-798D-8CCB3B395E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1063" y="1854199"/>
            <a:ext cx="1960438" cy="365336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6E074D1-5832-4897-F3B9-049D95F9AB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8413" y="1793876"/>
            <a:ext cx="4795309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3068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E7417D-1208-04E9-6D80-5B004F3DE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326DC1F-69E4-771D-1090-4FFEE882DB7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88521" y="0"/>
            <a:ext cx="14292126" cy="6804999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DAE15424-6656-E633-E6D0-6E7C8565B724}"/>
              </a:ext>
            </a:extLst>
          </p:cNvPr>
          <p:cNvSpPr txBox="1">
            <a:spLocks/>
          </p:cNvSpPr>
          <p:nvPr/>
        </p:nvSpPr>
        <p:spPr>
          <a:xfrm>
            <a:off x="628324" y="659639"/>
            <a:ext cx="9171139" cy="4245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kern="1200">
                <a:solidFill>
                  <a:srgbClr val="B8D8EB"/>
                </a:solidFill>
                <a:latin typeface="Satoshi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rgbClr val="009BDE"/>
                </a:solidFill>
                <a:latin typeface="Satoshi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b="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What are other employees saying about it?</a:t>
            </a:r>
            <a:endParaRPr lang="en-US" b="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3" name="Rounded Rectangular Callout 2">
            <a:extLst>
              <a:ext uri="{FF2B5EF4-FFF2-40B4-BE49-F238E27FC236}">
                <a16:creationId xmlns:a16="http://schemas.microsoft.com/office/drawing/2014/main" id="{872D31E5-0ADC-3C13-9A04-10BD0C7B4DF1}"/>
              </a:ext>
            </a:extLst>
          </p:cNvPr>
          <p:cNvSpPr/>
          <p:nvPr/>
        </p:nvSpPr>
        <p:spPr>
          <a:xfrm>
            <a:off x="455796" y="1743873"/>
            <a:ext cx="3302184" cy="1336964"/>
          </a:xfrm>
          <a:prstGeom prst="wedgeRoundRectCallout">
            <a:avLst>
              <a:gd name="adj1" fmla="val 28259"/>
              <a:gd name="adj2" fmla="val 59281"/>
              <a:gd name="adj3" fmla="val 16667"/>
            </a:avLst>
          </a:prstGeom>
          <a:solidFill>
            <a:srgbClr val="15F17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The challenge allowed me to meet new people, exercised more regularly and great that all my team members were active.</a:t>
            </a:r>
            <a:endParaRPr lang="en-US" sz="14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4" name="Rounded Rectangular Callout 3">
            <a:extLst>
              <a:ext uri="{FF2B5EF4-FFF2-40B4-BE49-F238E27FC236}">
                <a16:creationId xmlns:a16="http://schemas.microsoft.com/office/drawing/2014/main" id="{B93DE045-D30D-02AB-CE42-B6A4840509EF}"/>
              </a:ext>
            </a:extLst>
          </p:cNvPr>
          <p:cNvSpPr/>
          <p:nvPr/>
        </p:nvSpPr>
        <p:spPr>
          <a:xfrm>
            <a:off x="4973974" y="5038210"/>
            <a:ext cx="3172691" cy="1336964"/>
          </a:xfrm>
          <a:prstGeom prst="wedgeRoundRectCallout">
            <a:avLst>
              <a:gd name="adj1" fmla="val -32961"/>
              <a:gd name="adj2" fmla="val -63632"/>
              <a:gd name="adj3" fmla="val 16667"/>
            </a:avLst>
          </a:prstGeom>
          <a:solidFill>
            <a:srgbClr val="15F17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It was a good way to keep track of my activity levels and some banter within the team.</a:t>
            </a:r>
            <a:endParaRPr lang="en-US" sz="14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2" name="Rounded Rectangular Callout 2">
            <a:extLst>
              <a:ext uri="{FF2B5EF4-FFF2-40B4-BE49-F238E27FC236}">
                <a16:creationId xmlns:a16="http://schemas.microsoft.com/office/drawing/2014/main" id="{D44BB907-86A9-B588-C437-AA4951F0C2C3}"/>
              </a:ext>
            </a:extLst>
          </p:cNvPr>
          <p:cNvSpPr/>
          <p:nvPr/>
        </p:nvSpPr>
        <p:spPr>
          <a:xfrm>
            <a:off x="7474823" y="901007"/>
            <a:ext cx="3463472" cy="1685731"/>
          </a:xfrm>
          <a:prstGeom prst="wedgeRoundRectCallout">
            <a:avLst>
              <a:gd name="adj1" fmla="val 28259"/>
              <a:gd name="adj2" fmla="val 59281"/>
              <a:gd name="adj3" fmla="val 16667"/>
            </a:avLst>
          </a:prstGeom>
          <a:solidFill>
            <a:srgbClr val="15F17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I set myself a target and completed it. </a:t>
            </a:r>
            <a:br>
              <a:rPr lang="en-AU" sz="14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</a:br>
            <a:r>
              <a:rPr lang="en-AU" sz="14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I cannot really compete in active sports anymore (due to knee issues) but this let me think and feel like I was in a bit of a competition. I liked that. </a:t>
            </a:r>
            <a:endParaRPr lang="en-US" sz="14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7320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A314FBED-4AE4-EB7D-7DBD-3827A3FB3189}"/>
              </a:ext>
            </a:extLst>
          </p:cNvPr>
          <p:cNvSpPr/>
          <p:nvPr/>
        </p:nvSpPr>
        <p:spPr>
          <a:xfrm>
            <a:off x="1025315" y="3131118"/>
            <a:ext cx="2795838" cy="2795838"/>
          </a:xfrm>
          <a:prstGeom prst="ellipse">
            <a:avLst/>
          </a:prstGeom>
          <a:solidFill>
            <a:srgbClr val="78FAB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27A5BC44-4190-6808-4FA8-C18A3B66DDF5}"/>
              </a:ext>
            </a:extLst>
          </p:cNvPr>
          <p:cNvSpPr/>
          <p:nvPr/>
        </p:nvSpPr>
        <p:spPr>
          <a:xfrm>
            <a:off x="4698081" y="3088564"/>
            <a:ext cx="2795838" cy="2795838"/>
          </a:xfrm>
          <a:prstGeom prst="ellipse">
            <a:avLst/>
          </a:prstGeom>
          <a:solidFill>
            <a:srgbClr val="78FAB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3B13390-0A6B-F17B-3401-EE5352B47072}"/>
              </a:ext>
            </a:extLst>
          </p:cNvPr>
          <p:cNvSpPr/>
          <p:nvPr/>
        </p:nvSpPr>
        <p:spPr>
          <a:xfrm>
            <a:off x="8356995" y="3066872"/>
            <a:ext cx="2795838" cy="2795838"/>
          </a:xfrm>
          <a:prstGeom prst="ellipse">
            <a:avLst/>
          </a:prstGeom>
          <a:solidFill>
            <a:srgbClr val="78FAB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EEC1A42-D5C9-2853-414B-7B7317D4A5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2215" y="3736099"/>
            <a:ext cx="1585875" cy="15858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3A592EA-9A4F-CEFB-A02D-2A4DA4A6E897}"/>
              </a:ext>
            </a:extLst>
          </p:cNvPr>
          <p:cNvSpPr txBox="1"/>
          <p:nvPr/>
        </p:nvSpPr>
        <p:spPr>
          <a:xfrm>
            <a:off x="765563" y="1720919"/>
            <a:ext cx="31283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Download the Converge app in the app store or use the QR code below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D7939FD-3DCC-6B07-4A14-AD29D07DBFC6}"/>
              </a:ext>
            </a:extLst>
          </p:cNvPr>
          <p:cNvSpPr txBox="1"/>
          <p:nvPr/>
        </p:nvSpPr>
        <p:spPr>
          <a:xfrm>
            <a:off x="1025820" y="6067790"/>
            <a:ext cx="2868076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1400">
                <a:solidFill>
                  <a:srgbClr val="003A70"/>
                </a:solidFill>
                <a:highlight>
                  <a:srgbClr val="FFFF00"/>
                </a:highlight>
                <a:latin typeface="Satoshi" pitchFamily="50" charset="0"/>
                <a:cs typeface="Arial" panose="020B0604020202020204" pitchFamily="34" charset="0"/>
              </a:rPr>
              <a:t>Your unique org code is: </a:t>
            </a:r>
            <a:r>
              <a:rPr lang="en-US" sz="1400" b="1">
                <a:solidFill>
                  <a:srgbClr val="003A70"/>
                </a:solidFill>
                <a:highlight>
                  <a:srgbClr val="FFFF00"/>
                </a:highlight>
                <a:latin typeface="Satoshi" pitchFamily="50" charset="0"/>
                <a:cs typeface="Arial" panose="020B0604020202020204" pitchFamily="34" charset="0"/>
              </a:rPr>
              <a:t>[XXXX]</a:t>
            </a:r>
          </a:p>
        </p:txBody>
      </p:sp>
      <p:sp>
        <p:nvSpPr>
          <p:cNvPr id="10" name="Text Placeholder 1">
            <a:extLst>
              <a:ext uri="{FF2B5EF4-FFF2-40B4-BE49-F238E27FC236}">
                <a16:creationId xmlns:a16="http://schemas.microsoft.com/office/drawing/2014/main" id="{70491811-4A7B-CCC2-3A6F-2809F3D9B8E9}"/>
              </a:ext>
            </a:extLst>
          </p:cNvPr>
          <p:cNvSpPr>
            <a:spLocks noGrp="1"/>
          </p:cNvSpPr>
          <p:nvPr/>
        </p:nvSpPr>
        <p:spPr>
          <a:xfrm>
            <a:off x="4723787" y="1733245"/>
            <a:ext cx="2744426" cy="792831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AU" sz="14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Once you’re in the app head to the Challenge tab and sign up 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69A70888-D081-9122-FA0E-F3F16D812D68}"/>
              </a:ext>
            </a:extLst>
          </p:cNvPr>
          <p:cNvSpPr txBox="1">
            <a:spLocks/>
          </p:cNvSpPr>
          <p:nvPr/>
        </p:nvSpPr>
        <p:spPr>
          <a:xfrm>
            <a:off x="438543" y="275792"/>
            <a:ext cx="9171139" cy="4245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kern="1200">
                <a:solidFill>
                  <a:srgbClr val="B8D8EB"/>
                </a:solidFill>
                <a:latin typeface="Satoshi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rgbClr val="009BDE"/>
                </a:solidFill>
                <a:latin typeface="Satoshi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b="0">
                <a:solidFill>
                  <a:schemeClr val="bg1"/>
                </a:solidFill>
                <a:latin typeface="Satoshi" pitchFamily="50" charset="0"/>
                <a:cs typeface="Arial" panose="020B0604020202020204" pitchFamily="34" charset="0"/>
              </a:rPr>
              <a:t>How do you join?</a:t>
            </a:r>
            <a:endParaRPr lang="en-US" b="0">
              <a:solidFill>
                <a:srgbClr val="15F175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14" name="Text Placeholder 1">
            <a:extLst>
              <a:ext uri="{FF2B5EF4-FFF2-40B4-BE49-F238E27FC236}">
                <a16:creationId xmlns:a16="http://schemas.microsoft.com/office/drawing/2014/main" id="{89E3F417-697C-BC07-3F49-12A5D298E876}"/>
              </a:ext>
            </a:extLst>
          </p:cNvPr>
          <p:cNvSpPr>
            <a:spLocks noGrp="1"/>
          </p:cNvSpPr>
          <p:nvPr/>
        </p:nvSpPr>
        <p:spPr>
          <a:xfrm>
            <a:off x="8008769" y="1705587"/>
            <a:ext cx="3384361" cy="792831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AU" sz="14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Once you’ve signed up, you can create your own team, join an existing team or wait to be assigned to a team before the challenge starts. </a:t>
            </a:r>
          </a:p>
        </p:txBody>
      </p:sp>
      <p:pic>
        <p:nvPicPr>
          <p:cNvPr id="2" name="Picture 1" descr="A screen shot of a phone&#10;&#10;AI-generated content may be incorrect.">
            <a:extLst>
              <a:ext uri="{FF2B5EF4-FFF2-40B4-BE49-F238E27FC236}">
                <a16:creationId xmlns:a16="http://schemas.microsoft.com/office/drawing/2014/main" id="{BB7A3990-51B2-093E-63C2-D6850C75C9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2202" y="2243667"/>
            <a:ext cx="2294695" cy="4334934"/>
          </a:xfrm>
          <a:prstGeom prst="rect">
            <a:avLst/>
          </a:prstGeom>
        </p:spPr>
      </p:pic>
      <p:pic>
        <p:nvPicPr>
          <p:cNvPr id="6" name="Picture 5" descr="A screenshot of a cell phone&#10;&#10;AI-generated content may be incorrect.">
            <a:extLst>
              <a:ext uri="{FF2B5EF4-FFF2-40B4-BE49-F238E27FC236}">
                <a16:creationId xmlns:a16="http://schemas.microsoft.com/office/drawing/2014/main" id="{39A2EDA4-2057-07A1-2D8A-1F9E94D6AC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7993" y="2506133"/>
            <a:ext cx="1706984" cy="3716870"/>
          </a:xfrm>
          <a:prstGeom prst="rect">
            <a:avLst/>
          </a:prstGeom>
        </p:spPr>
      </p:pic>
      <p:pic>
        <p:nvPicPr>
          <p:cNvPr id="13" name="Picture 12" descr="A screenshot of a cell phone&#10;&#10;AI-generated content may be incorrect.">
            <a:extLst>
              <a:ext uri="{FF2B5EF4-FFF2-40B4-BE49-F238E27FC236}">
                <a16:creationId xmlns:a16="http://schemas.microsoft.com/office/drawing/2014/main" id="{7332B576-7135-3244-C2BF-F772C9DC8C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8793" y="2374900"/>
            <a:ext cx="1910183" cy="4131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3544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Same-side Corner of Rectangle 7">
            <a:extLst>
              <a:ext uri="{FF2B5EF4-FFF2-40B4-BE49-F238E27FC236}">
                <a16:creationId xmlns:a16="http://schemas.microsoft.com/office/drawing/2014/main" id="{9FB19747-8E76-170C-F190-D6AC823113AC}"/>
              </a:ext>
            </a:extLst>
          </p:cNvPr>
          <p:cNvSpPr/>
          <p:nvPr/>
        </p:nvSpPr>
        <p:spPr>
          <a:xfrm rot="10800000">
            <a:off x="0" y="-2"/>
            <a:ext cx="12192000" cy="685800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0645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D31DAA6A-9A98-DFC6-F9C0-9E51D538B54D}"/>
              </a:ext>
            </a:extLst>
          </p:cNvPr>
          <p:cNvSpPr/>
          <p:nvPr/>
        </p:nvSpPr>
        <p:spPr>
          <a:xfrm>
            <a:off x="4131883" y="571460"/>
            <a:ext cx="7848386" cy="5600379"/>
          </a:xfrm>
          <a:custGeom>
            <a:avLst/>
            <a:gdLst/>
            <a:ahLst/>
            <a:cxnLst/>
            <a:rect l="l" t="t" r="r" b="b"/>
            <a:pathLst>
              <a:path w="12942569" h="9235440">
                <a:moveTo>
                  <a:pt x="12418470" y="0"/>
                </a:moveTo>
                <a:lnTo>
                  <a:pt x="523544" y="0"/>
                </a:lnTo>
                <a:lnTo>
                  <a:pt x="475891" y="2139"/>
                </a:lnTo>
                <a:lnTo>
                  <a:pt x="429437" y="8435"/>
                </a:lnTo>
                <a:lnTo>
                  <a:pt x="384366" y="18701"/>
                </a:lnTo>
                <a:lnTo>
                  <a:pt x="340863" y="32754"/>
                </a:lnTo>
                <a:lnTo>
                  <a:pt x="299114" y="50408"/>
                </a:lnTo>
                <a:lnTo>
                  <a:pt x="259302" y="71479"/>
                </a:lnTo>
                <a:lnTo>
                  <a:pt x="221613" y="95782"/>
                </a:lnTo>
                <a:lnTo>
                  <a:pt x="186232" y="123131"/>
                </a:lnTo>
                <a:lnTo>
                  <a:pt x="153343" y="153343"/>
                </a:lnTo>
                <a:lnTo>
                  <a:pt x="123131" y="186232"/>
                </a:lnTo>
                <a:lnTo>
                  <a:pt x="95782" y="221613"/>
                </a:lnTo>
                <a:lnTo>
                  <a:pt x="71479" y="259302"/>
                </a:lnTo>
                <a:lnTo>
                  <a:pt x="50408" y="299114"/>
                </a:lnTo>
                <a:lnTo>
                  <a:pt x="32754" y="340863"/>
                </a:lnTo>
                <a:lnTo>
                  <a:pt x="18701" y="384366"/>
                </a:lnTo>
                <a:lnTo>
                  <a:pt x="8435" y="429437"/>
                </a:lnTo>
                <a:lnTo>
                  <a:pt x="2139" y="475891"/>
                </a:lnTo>
                <a:lnTo>
                  <a:pt x="0" y="523544"/>
                </a:lnTo>
                <a:lnTo>
                  <a:pt x="0" y="8711776"/>
                </a:lnTo>
                <a:lnTo>
                  <a:pt x="2139" y="8759429"/>
                </a:lnTo>
                <a:lnTo>
                  <a:pt x="8435" y="8805883"/>
                </a:lnTo>
                <a:lnTo>
                  <a:pt x="18701" y="8850954"/>
                </a:lnTo>
                <a:lnTo>
                  <a:pt x="32754" y="8894457"/>
                </a:lnTo>
                <a:lnTo>
                  <a:pt x="50408" y="8936206"/>
                </a:lnTo>
                <a:lnTo>
                  <a:pt x="71479" y="8976018"/>
                </a:lnTo>
                <a:lnTo>
                  <a:pt x="95782" y="9013707"/>
                </a:lnTo>
                <a:lnTo>
                  <a:pt x="123131" y="9049088"/>
                </a:lnTo>
                <a:lnTo>
                  <a:pt x="153343" y="9081977"/>
                </a:lnTo>
                <a:lnTo>
                  <a:pt x="186232" y="9112189"/>
                </a:lnTo>
                <a:lnTo>
                  <a:pt x="221613" y="9139538"/>
                </a:lnTo>
                <a:lnTo>
                  <a:pt x="259302" y="9163841"/>
                </a:lnTo>
                <a:lnTo>
                  <a:pt x="299114" y="9184912"/>
                </a:lnTo>
                <a:lnTo>
                  <a:pt x="340863" y="9202566"/>
                </a:lnTo>
                <a:lnTo>
                  <a:pt x="384366" y="9216619"/>
                </a:lnTo>
                <a:lnTo>
                  <a:pt x="429437" y="9226885"/>
                </a:lnTo>
                <a:lnTo>
                  <a:pt x="475891" y="9233181"/>
                </a:lnTo>
                <a:lnTo>
                  <a:pt x="523544" y="9235320"/>
                </a:lnTo>
                <a:lnTo>
                  <a:pt x="12418470" y="9235320"/>
                </a:lnTo>
                <a:lnTo>
                  <a:pt x="12466122" y="9233181"/>
                </a:lnTo>
                <a:lnTo>
                  <a:pt x="12512577" y="9226885"/>
                </a:lnTo>
                <a:lnTo>
                  <a:pt x="12557647" y="9216619"/>
                </a:lnTo>
                <a:lnTo>
                  <a:pt x="12601150" y="9202566"/>
                </a:lnTo>
                <a:lnTo>
                  <a:pt x="12642900" y="9184912"/>
                </a:lnTo>
                <a:lnTo>
                  <a:pt x="12682711" y="9163841"/>
                </a:lnTo>
                <a:lnTo>
                  <a:pt x="12720400" y="9139538"/>
                </a:lnTo>
                <a:lnTo>
                  <a:pt x="12755781" y="9112189"/>
                </a:lnTo>
                <a:lnTo>
                  <a:pt x="12788670" y="9081977"/>
                </a:lnTo>
                <a:lnTo>
                  <a:pt x="12818882" y="9049088"/>
                </a:lnTo>
                <a:lnTo>
                  <a:pt x="12846231" y="9013707"/>
                </a:lnTo>
                <a:lnTo>
                  <a:pt x="12870534" y="8976018"/>
                </a:lnTo>
                <a:lnTo>
                  <a:pt x="12891605" y="8936206"/>
                </a:lnTo>
                <a:lnTo>
                  <a:pt x="12909259" y="8894457"/>
                </a:lnTo>
                <a:lnTo>
                  <a:pt x="12923312" y="8850954"/>
                </a:lnTo>
                <a:lnTo>
                  <a:pt x="12933579" y="8805883"/>
                </a:lnTo>
                <a:lnTo>
                  <a:pt x="12939874" y="8759429"/>
                </a:lnTo>
                <a:lnTo>
                  <a:pt x="12942014" y="8711776"/>
                </a:lnTo>
                <a:lnTo>
                  <a:pt x="12942014" y="523544"/>
                </a:lnTo>
                <a:lnTo>
                  <a:pt x="12939874" y="475891"/>
                </a:lnTo>
                <a:lnTo>
                  <a:pt x="12933579" y="429437"/>
                </a:lnTo>
                <a:lnTo>
                  <a:pt x="12923312" y="384366"/>
                </a:lnTo>
                <a:lnTo>
                  <a:pt x="12909259" y="340863"/>
                </a:lnTo>
                <a:lnTo>
                  <a:pt x="12891605" y="299114"/>
                </a:lnTo>
                <a:lnTo>
                  <a:pt x="12870534" y="259302"/>
                </a:lnTo>
                <a:lnTo>
                  <a:pt x="12846231" y="221613"/>
                </a:lnTo>
                <a:lnTo>
                  <a:pt x="12818882" y="186232"/>
                </a:lnTo>
                <a:lnTo>
                  <a:pt x="12788670" y="153343"/>
                </a:lnTo>
                <a:lnTo>
                  <a:pt x="12755781" y="123131"/>
                </a:lnTo>
                <a:lnTo>
                  <a:pt x="12720400" y="95782"/>
                </a:lnTo>
                <a:lnTo>
                  <a:pt x="12682711" y="71479"/>
                </a:lnTo>
                <a:lnTo>
                  <a:pt x="12642900" y="50408"/>
                </a:lnTo>
                <a:lnTo>
                  <a:pt x="12601150" y="32754"/>
                </a:lnTo>
                <a:lnTo>
                  <a:pt x="12557647" y="18701"/>
                </a:lnTo>
                <a:lnTo>
                  <a:pt x="12512577" y="8435"/>
                </a:lnTo>
                <a:lnTo>
                  <a:pt x="12466122" y="2139"/>
                </a:lnTo>
                <a:lnTo>
                  <a:pt x="1241847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6D74C821-808A-14F4-81D8-16222085AD3F}"/>
              </a:ext>
            </a:extLst>
          </p:cNvPr>
          <p:cNvSpPr txBox="1"/>
          <p:nvPr/>
        </p:nvSpPr>
        <p:spPr>
          <a:xfrm>
            <a:off x="373700" y="2403372"/>
            <a:ext cx="3438314" cy="777278"/>
          </a:xfrm>
          <a:prstGeom prst="rect">
            <a:avLst/>
          </a:prstGeom>
        </p:spPr>
        <p:txBody>
          <a:bodyPr vert="horz" wrap="square" lIns="0" tIns="7316" rIns="0" bIns="0" rtlCol="0">
            <a:spAutoFit/>
          </a:bodyPr>
          <a:lstStyle/>
          <a:p>
            <a:pPr marL="7701">
              <a:spcBef>
                <a:spcPts val="58"/>
              </a:spcBef>
            </a:pPr>
            <a:r>
              <a:rPr lang="en-AU" sz="5003" b="1" spc="-176">
                <a:solidFill>
                  <a:schemeClr val="bg1"/>
                </a:solidFill>
                <a:latin typeface="Satoshi" pitchFamily="50" charset="0"/>
                <a:cs typeface="Arial" panose="020B0604020202020204" pitchFamily="34" charset="0"/>
              </a:rPr>
              <a:t>Sync your</a:t>
            </a:r>
            <a:endParaRPr lang="en-PH" sz="5003">
              <a:solidFill>
                <a:schemeClr val="bg1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D3B5BD4B-87C8-7B58-509D-DCD2753F2894}"/>
              </a:ext>
            </a:extLst>
          </p:cNvPr>
          <p:cNvSpPr txBox="1"/>
          <p:nvPr/>
        </p:nvSpPr>
        <p:spPr>
          <a:xfrm>
            <a:off x="373700" y="3038327"/>
            <a:ext cx="2588404" cy="777278"/>
          </a:xfrm>
          <a:prstGeom prst="rect">
            <a:avLst/>
          </a:prstGeom>
        </p:spPr>
        <p:txBody>
          <a:bodyPr vert="horz" wrap="square" lIns="0" tIns="7316" rIns="0" bIns="0" rtlCol="0">
            <a:spAutoFit/>
          </a:bodyPr>
          <a:lstStyle/>
          <a:p>
            <a:pPr marL="7701">
              <a:spcBef>
                <a:spcPts val="58"/>
              </a:spcBef>
            </a:pPr>
            <a:r>
              <a:rPr lang="en-AU" sz="5003" b="1" spc="-158">
                <a:solidFill>
                  <a:srgbClr val="15F175"/>
                </a:solidFill>
                <a:latin typeface="Satoshi" pitchFamily="50" charset="0"/>
                <a:cs typeface="Arial" panose="020B0604020202020204" pitchFamily="34" charset="0"/>
              </a:rPr>
              <a:t>data</a:t>
            </a:r>
            <a:endParaRPr lang="en-PH" sz="5003">
              <a:solidFill>
                <a:srgbClr val="15F175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22" name="TextBox 11">
            <a:extLst>
              <a:ext uri="{FF2B5EF4-FFF2-40B4-BE49-F238E27FC236}">
                <a16:creationId xmlns:a16="http://schemas.microsoft.com/office/drawing/2014/main" id="{197BE640-8920-02A6-C1F8-54832C86CB89}"/>
              </a:ext>
            </a:extLst>
          </p:cNvPr>
          <p:cNvSpPr txBox="1"/>
          <p:nvPr/>
        </p:nvSpPr>
        <p:spPr>
          <a:xfrm>
            <a:off x="8498068" y="2895767"/>
            <a:ext cx="3377100" cy="106182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2100" b="0">
                <a:solidFill>
                  <a:srgbClr val="0D3B6F"/>
                </a:solidFill>
                <a:latin typeface="Satoshi" pitchFamily="50" charset="0"/>
                <a:cs typeface="Arial" panose="020B0604020202020204" pitchFamily="34" charset="0"/>
              </a:rPr>
              <a:t>Sync your activity tracker or enter your workouts in the app so all steps count</a:t>
            </a:r>
            <a:r>
              <a:rPr lang="en-US" sz="2100" b="0">
                <a:solidFill>
                  <a:srgbClr val="0D3B6F"/>
                </a:solidFill>
                <a:latin typeface="Satoshi" pitchFamily="50" charset="0"/>
                <a:cs typeface="Arial" panose="020B0604020202020204" pitchFamily="34" charset="0"/>
              </a:rPr>
              <a:t>!</a:t>
            </a:r>
            <a:endParaRPr lang="en-AU" sz="2100" b="0">
              <a:solidFill>
                <a:srgbClr val="0D3B6F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pic>
        <p:nvPicPr>
          <p:cNvPr id="11" name="Picture 10" descr="A screenshot of a phone&#10;&#10;AI-generated content may be incorrect.">
            <a:extLst>
              <a:ext uri="{FF2B5EF4-FFF2-40B4-BE49-F238E27FC236}">
                <a16:creationId xmlns:a16="http://schemas.microsoft.com/office/drawing/2014/main" id="{5CADD0C7-2364-D5E8-4593-77E6F98DD7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6893" y="1181101"/>
            <a:ext cx="1927117" cy="4119035"/>
          </a:xfrm>
          <a:prstGeom prst="rect">
            <a:avLst/>
          </a:prstGeom>
        </p:spPr>
      </p:pic>
      <p:pic>
        <p:nvPicPr>
          <p:cNvPr id="14" name="Picture 13" descr="A green arrows in a circle&#10;&#10;AI-generated content may be incorrect.">
            <a:extLst>
              <a:ext uri="{FF2B5EF4-FFF2-40B4-BE49-F238E27FC236}">
                <a16:creationId xmlns:a16="http://schemas.microsoft.com/office/drawing/2014/main" id="{7E5FAA18-BA4D-5A14-CA4E-A17663DA64B6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22000"/>
          </a:blip>
          <a:stretch>
            <a:fillRect/>
          </a:stretch>
        </p:blipFill>
        <p:spPr>
          <a:xfrm>
            <a:off x="1430866" y="3039533"/>
            <a:ext cx="2688167" cy="2688167"/>
          </a:xfrm>
          <a:prstGeom prst="rect">
            <a:avLst/>
          </a:prstGeom>
        </p:spPr>
      </p:pic>
      <p:pic>
        <p:nvPicPr>
          <p:cNvPr id="17" name="Picture 16" descr="A screenshot of a smart watch&#10;&#10;AI-generated content may be incorrect.">
            <a:extLst>
              <a:ext uri="{FF2B5EF4-FFF2-40B4-BE49-F238E27FC236}">
                <a16:creationId xmlns:a16="http://schemas.microsoft.com/office/drawing/2014/main" id="{D5AC41C2-445B-03C1-875B-E366D9B6FC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98358" y="395288"/>
            <a:ext cx="2647950" cy="5686425"/>
          </a:xfrm>
          <a:prstGeom prst="rect">
            <a:avLst/>
          </a:prstGeom>
        </p:spPr>
      </p:pic>
      <p:pic>
        <p:nvPicPr>
          <p:cNvPr id="19" name="Picture 18" descr="A close up of a smart watch&#10;&#10;Description automatically generated">
            <a:extLst>
              <a:ext uri="{FF2B5EF4-FFF2-40B4-BE49-F238E27FC236}">
                <a16:creationId xmlns:a16="http://schemas.microsoft.com/office/drawing/2014/main" id="{45CA5F43-650B-60EB-F219-A6F8B28A290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70008" y="4157133"/>
            <a:ext cx="139065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3547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Same-side Corner of Rectangle 7">
            <a:extLst>
              <a:ext uri="{FF2B5EF4-FFF2-40B4-BE49-F238E27FC236}">
                <a16:creationId xmlns:a16="http://schemas.microsoft.com/office/drawing/2014/main" id="{9FB19747-8E76-170C-F190-D6AC823113AC}"/>
              </a:ext>
            </a:extLst>
          </p:cNvPr>
          <p:cNvSpPr/>
          <p:nvPr/>
        </p:nvSpPr>
        <p:spPr>
          <a:xfrm rot="10800000">
            <a:off x="0" y="-2"/>
            <a:ext cx="12192000" cy="685800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0645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D31DAA6A-9A98-DFC6-F9C0-9E51D538B54D}"/>
              </a:ext>
            </a:extLst>
          </p:cNvPr>
          <p:cNvSpPr/>
          <p:nvPr/>
        </p:nvSpPr>
        <p:spPr>
          <a:xfrm>
            <a:off x="3962550" y="571460"/>
            <a:ext cx="7848386" cy="5600379"/>
          </a:xfrm>
          <a:custGeom>
            <a:avLst/>
            <a:gdLst/>
            <a:ahLst/>
            <a:cxnLst/>
            <a:rect l="l" t="t" r="r" b="b"/>
            <a:pathLst>
              <a:path w="12942569" h="9235440">
                <a:moveTo>
                  <a:pt x="12418470" y="0"/>
                </a:moveTo>
                <a:lnTo>
                  <a:pt x="523544" y="0"/>
                </a:lnTo>
                <a:lnTo>
                  <a:pt x="475891" y="2139"/>
                </a:lnTo>
                <a:lnTo>
                  <a:pt x="429437" y="8435"/>
                </a:lnTo>
                <a:lnTo>
                  <a:pt x="384366" y="18701"/>
                </a:lnTo>
                <a:lnTo>
                  <a:pt x="340863" y="32754"/>
                </a:lnTo>
                <a:lnTo>
                  <a:pt x="299114" y="50408"/>
                </a:lnTo>
                <a:lnTo>
                  <a:pt x="259302" y="71479"/>
                </a:lnTo>
                <a:lnTo>
                  <a:pt x="221613" y="95782"/>
                </a:lnTo>
                <a:lnTo>
                  <a:pt x="186232" y="123131"/>
                </a:lnTo>
                <a:lnTo>
                  <a:pt x="153343" y="153343"/>
                </a:lnTo>
                <a:lnTo>
                  <a:pt x="123131" y="186232"/>
                </a:lnTo>
                <a:lnTo>
                  <a:pt x="95782" y="221613"/>
                </a:lnTo>
                <a:lnTo>
                  <a:pt x="71479" y="259302"/>
                </a:lnTo>
                <a:lnTo>
                  <a:pt x="50408" y="299114"/>
                </a:lnTo>
                <a:lnTo>
                  <a:pt x="32754" y="340863"/>
                </a:lnTo>
                <a:lnTo>
                  <a:pt x="18701" y="384366"/>
                </a:lnTo>
                <a:lnTo>
                  <a:pt x="8435" y="429437"/>
                </a:lnTo>
                <a:lnTo>
                  <a:pt x="2139" y="475891"/>
                </a:lnTo>
                <a:lnTo>
                  <a:pt x="0" y="523544"/>
                </a:lnTo>
                <a:lnTo>
                  <a:pt x="0" y="8711776"/>
                </a:lnTo>
                <a:lnTo>
                  <a:pt x="2139" y="8759429"/>
                </a:lnTo>
                <a:lnTo>
                  <a:pt x="8435" y="8805883"/>
                </a:lnTo>
                <a:lnTo>
                  <a:pt x="18701" y="8850954"/>
                </a:lnTo>
                <a:lnTo>
                  <a:pt x="32754" y="8894457"/>
                </a:lnTo>
                <a:lnTo>
                  <a:pt x="50408" y="8936206"/>
                </a:lnTo>
                <a:lnTo>
                  <a:pt x="71479" y="8976018"/>
                </a:lnTo>
                <a:lnTo>
                  <a:pt x="95782" y="9013707"/>
                </a:lnTo>
                <a:lnTo>
                  <a:pt x="123131" y="9049088"/>
                </a:lnTo>
                <a:lnTo>
                  <a:pt x="153343" y="9081977"/>
                </a:lnTo>
                <a:lnTo>
                  <a:pt x="186232" y="9112189"/>
                </a:lnTo>
                <a:lnTo>
                  <a:pt x="221613" y="9139538"/>
                </a:lnTo>
                <a:lnTo>
                  <a:pt x="259302" y="9163841"/>
                </a:lnTo>
                <a:lnTo>
                  <a:pt x="299114" y="9184912"/>
                </a:lnTo>
                <a:lnTo>
                  <a:pt x="340863" y="9202566"/>
                </a:lnTo>
                <a:lnTo>
                  <a:pt x="384366" y="9216619"/>
                </a:lnTo>
                <a:lnTo>
                  <a:pt x="429437" y="9226885"/>
                </a:lnTo>
                <a:lnTo>
                  <a:pt x="475891" y="9233181"/>
                </a:lnTo>
                <a:lnTo>
                  <a:pt x="523544" y="9235320"/>
                </a:lnTo>
                <a:lnTo>
                  <a:pt x="12418470" y="9235320"/>
                </a:lnTo>
                <a:lnTo>
                  <a:pt x="12466122" y="9233181"/>
                </a:lnTo>
                <a:lnTo>
                  <a:pt x="12512577" y="9226885"/>
                </a:lnTo>
                <a:lnTo>
                  <a:pt x="12557647" y="9216619"/>
                </a:lnTo>
                <a:lnTo>
                  <a:pt x="12601150" y="9202566"/>
                </a:lnTo>
                <a:lnTo>
                  <a:pt x="12642900" y="9184912"/>
                </a:lnTo>
                <a:lnTo>
                  <a:pt x="12682711" y="9163841"/>
                </a:lnTo>
                <a:lnTo>
                  <a:pt x="12720400" y="9139538"/>
                </a:lnTo>
                <a:lnTo>
                  <a:pt x="12755781" y="9112189"/>
                </a:lnTo>
                <a:lnTo>
                  <a:pt x="12788670" y="9081977"/>
                </a:lnTo>
                <a:lnTo>
                  <a:pt x="12818882" y="9049088"/>
                </a:lnTo>
                <a:lnTo>
                  <a:pt x="12846231" y="9013707"/>
                </a:lnTo>
                <a:lnTo>
                  <a:pt x="12870534" y="8976018"/>
                </a:lnTo>
                <a:lnTo>
                  <a:pt x="12891605" y="8936206"/>
                </a:lnTo>
                <a:lnTo>
                  <a:pt x="12909259" y="8894457"/>
                </a:lnTo>
                <a:lnTo>
                  <a:pt x="12923312" y="8850954"/>
                </a:lnTo>
                <a:lnTo>
                  <a:pt x="12933579" y="8805883"/>
                </a:lnTo>
                <a:lnTo>
                  <a:pt x="12939874" y="8759429"/>
                </a:lnTo>
                <a:lnTo>
                  <a:pt x="12942014" y="8711776"/>
                </a:lnTo>
                <a:lnTo>
                  <a:pt x="12942014" y="523544"/>
                </a:lnTo>
                <a:lnTo>
                  <a:pt x="12939874" y="475891"/>
                </a:lnTo>
                <a:lnTo>
                  <a:pt x="12933579" y="429437"/>
                </a:lnTo>
                <a:lnTo>
                  <a:pt x="12923312" y="384366"/>
                </a:lnTo>
                <a:lnTo>
                  <a:pt x="12909259" y="340863"/>
                </a:lnTo>
                <a:lnTo>
                  <a:pt x="12891605" y="299114"/>
                </a:lnTo>
                <a:lnTo>
                  <a:pt x="12870534" y="259302"/>
                </a:lnTo>
                <a:lnTo>
                  <a:pt x="12846231" y="221613"/>
                </a:lnTo>
                <a:lnTo>
                  <a:pt x="12818882" y="186232"/>
                </a:lnTo>
                <a:lnTo>
                  <a:pt x="12788670" y="153343"/>
                </a:lnTo>
                <a:lnTo>
                  <a:pt x="12755781" y="123131"/>
                </a:lnTo>
                <a:lnTo>
                  <a:pt x="12720400" y="95782"/>
                </a:lnTo>
                <a:lnTo>
                  <a:pt x="12682711" y="71479"/>
                </a:lnTo>
                <a:lnTo>
                  <a:pt x="12642900" y="50408"/>
                </a:lnTo>
                <a:lnTo>
                  <a:pt x="12601150" y="32754"/>
                </a:lnTo>
                <a:lnTo>
                  <a:pt x="12557647" y="18701"/>
                </a:lnTo>
                <a:lnTo>
                  <a:pt x="12512577" y="8435"/>
                </a:lnTo>
                <a:lnTo>
                  <a:pt x="12466122" y="2139"/>
                </a:lnTo>
                <a:lnTo>
                  <a:pt x="1241847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6D74C821-808A-14F4-81D8-16222085AD3F}"/>
              </a:ext>
            </a:extLst>
          </p:cNvPr>
          <p:cNvSpPr txBox="1"/>
          <p:nvPr/>
        </p:nvSpPr>
        <p:spPr>
          <a:xfrm>
            <a:off x="373700" y="2278677"/>
            <a:ext cx="3438314" cy="777278"/>
          </a:xfrm>
          <a:prstGeom prst="rect">
            <a:avLst/>
          </a:prstGeom>
        </p:spPr>
        <p:txBody>
          <a:bodyPr vert="horz" wrap="square" lIns="0" tIns="7316" rIns="0" bIns="0" rtlCol="0">
            <a:spAutoFit/>
          </a:bodyPr>
          <a:lstStyle/>
          <a:p>
            <a:pPr marL="7701">
              <a:spcBef>
                <a:spcPts val="58"/>
              </a:spcBef>
            </a:pPr>
            <a:r>
              <a:rPr lang="en-AU" sz="5003" b="1" spc="-176">
                <a:solidFill>
                  <a:schemeClr val="bg1"/>
                </a:solidFill>
                <a:latin typeface="Satoshi" pitchFamily="50" charset="0"/>
                <a:cs typeface="Arial" panose="020B0604020202020204" pitchFamily="34" charset="0"/>
              </a:rPr>
              <a:t>Keep track</a:t>
            </a:r>
            <a:endParaRPr lang="en-PH" sz="5003">
              <a:solidFill>
                <a:schemeClr val="bg1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D3B5BD4B-87C8-7B58-509D-DCD2753F2894}"/>
              </a:ext>
            </a:extLst>
          </p:cNvPr>
          <p:cNvSpPr txBox="1"/>
          <p:nvPr/>
        </p:nvSpPr>
        <p:spPr>
          <a:xfrm>
            <a:off x="374607" y="3038327"/>
            <a:ext cx="3260053" cy="1854047"/>
          </a:xfrm>
          <a:prstGeom prst="rect">
            <a:avLst/>
          </a:prstGeom>
        </p:spPr>
        <p:txBody>
          <a:bodyPr vert="horz" wrap="square" lIns="0" tIns="7316" rIns="0" bIns="0" rtlCol="0" anchor="t">
            <a:spAutoFit/>
          </a:bodyPr>
          <a:lstStyle/>
          <a:p>
            <a:pPr marL="7620">
              <a:spcBef>
                <a:spcPts val="58"/>
              </a:spcBef>
            </a:pPr>
            <a:r>
              <a:rPr lang="en-AU" sz="3000" b="1" spc="-158">
                <a:solidFill>
                  <a:srgbClr val="15F175"/>
                </a:solidFill>
                <a:latin typeface="Satoshi" pitchFamily="50" charset="0"/>
                <a:cs typeface="Arial" panose="020B0604020202020204" pitchFamily="34" charset="0"/>
              </a:rPr>
              <a:t>of your progress </a:t>
            </a:r>
            <a:br>
              <a:rPr lang="en-AU" sz="3000" b="1" spc="-158">
                <a:solidFill>
                  <a:srgbClr val="15F175"/>
                </a:solidFill>
                <a:latin typeface="Satoshi" pitchFamily="50" charset="0"/>
                <a:cs typeface="Arial" panose="020B0604020202020204" pitchFamily="34" charset="0"/>
              </a:rPr>
            </a:br>
            <a:r>
              <a:rPr lang="en-AU" sz="3000" b="1" spc="-158">
                <a:solidFill>
                  <a:srgbClr val="15F175"/>
                </a:solidFill>
                <a:latin typeface="Satoshi" pitchFamily="50" charset="0"/>
                <a:cs typeface="Arial" panose="020B0604020202020204" pitchFamily="34" charset="0"/>
              </a:rPr>
              <a:t>(and the competition!) on the leaderboard</a:t>
            </a:r>
            <a:endParaRPr lang="en-PH" sz="3000" b="1" spc="-158">
              <a:solidFill>
                <a:srgbClr val="15F175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22" name="TextBox 11">
            <a:extLst>
              <a:ext uri="{FF2B5EF4-FFF2-40B4-BE49-F238E27FC236}">
                <a16:creationId xmlns:a16="http://schemas.microsoft.com/office/drawing/2014/main" id="{197BE640-8920-02A6-C1F8-54832C86CB89}"/>
              </a:ext>
            </a:extLst>
          </p:cNvPr>
          <p:cNvSpPr txBox="1"/>
          <p:nvPr/>
        </p:nvSpPr>
        <p:spPr>
          <a:xfrm>
            <a:off x="7153452" y="1272238"/>
            <a:ext cx="3705882" cy="738664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100" b="0">
                <a:solidFill>
                  <a:srgbClr val="0D3B6F"/>
                </a:solidFill>
                <a:latin typeface="Satoshi" pitchFamily="50" charset="0"/>
                <a:cs typeface="Arial" panose="020B0604020202020204" pitchFamily="34" charset="0"/>
              </a:rPr>
              <a:t>There is a better way to beat your boss…</a:t>
            </a:r>
            <a:endParaRPr lang="en-AU" sz="2100" b="0">
              <a:solidFill>
                <a:srgbClr val="0D3B6F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erson sitting in a chair wrapped in plastic&#10;&#10;Description automatically generated">
            <a:extLst>
              <a:ext uri="{FF2B5EF4-FFF2-40B4-BE49-F238E27FC236}">
                <a16:creationId xmlns:a16="http://schemas.microsoft.com/office/drawing/2014/main" id="{7C7ACC70-2112-5AA8-7107-34088696CCD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10" t="13172" r="-2585" b="-65"/>
          <a:stretch/>
        </p:blipFill>
        <p:spPr>
          <a:xfrm flipH="1">
            <a:off x="7152999" y="2010902"/>
            <a:ext cx="4519706" cy="4159190"/>
          </a:xfrm>
          <a:prstGeom prst="rect">
            <a:avLst/>
          </a:prstGeom>
        </p:spPr>
      </p:pic>
      <p:pic>
        <p:nvPicPr>
          <p:cNvPr id="8" name="Picture 7" descr="A screen shot of a phone&#10;&#10;AI-generated content may be incorrect.">
            <a:extLst>
              <a:ext uri="{FF2B5EF4-FFF2-40B4-BE49-F238E27FC236}">
                <a16:creationId xmlns:a16="http://schemas.microsoft.com/office/drawing/2014/main" id="{24894724-3EDD-B2A3-D29D-4B963EDB4D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4598" y="431799"/>
            <a:ext cx="2967971" cy="5600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9954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7EA2F8E3C0B44F8AA9F39B2F991FDC" ma:contentTypeVersion="18" ma:contentTypeDescription="Create a new document." ma:contentTypeScope="" ma:versionID="e3d3bf5c54fa96bf77587d6462ffcfd9">
  <xsd:schema xmlns:xsd="http://www.w3.org/2001/XMLSchema" xmlns:xs="http://www.w3.org/2001/XMLSchema" xmlns:p="http://schemas.microsoft.com/office/2006/metadata/properties" xmlns:ns2="5f139c34-b5ea-4d4d-8334-279ecc15f76d" xmlns:ns3="d460c114-e74b-4e1f-8cdf-a5863457d311" targetNamespace="http://schemas.microsoft.com/office/2006/metadata/properties" ma:root="true" ma:fieldsID="28bc0207fa412d0bdc982c48c4a76bd4" ns2:_="" ns3:_="">
    <xsd:import namespace="5f139c34-b5ea-4d4d-8334-279ecc15f76d"/>
    <xsd:import namespace="d460c114-e74b-4e1f-8cdf-a5863457d31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139c34-b5ea-4d4d-8334-279ecc15f76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afc8ec92-f6ff-4e48-84f2-df79fa28515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60c114-e74b-4e1f-8cdf-a5863457d31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2f66fe5b-56ce-4ced-b56d-73ebc22881b8}" ma:internalName="TaxCatchAll" ma:showField="CatchAllData" ma:web="d460c114-e74b-4e1f-8cdf-a5863457d31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f139c34-b5ea-4d4d-8334-279ecc15f76d">
      <Terms xmlns="http://schemas.microsoft.com/office/infopath/2007/PartnerControls"/>
    </lcf76f155ced4ddcb4097134ff3c332f>
    <TaxCatchAll xmlns="d460c114-e74b-4e1f-8cdf-a5863457d311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949BB17-4397-40C1-B163-DC8FA7DC977B}">
  <ds:schemaRefs>
    <ds:schemaRef ds:uri="5f139c34-b5ea-4d4d-8334-279ecc15f76d"/>
    <ds:schemaRef ds:uri="d460c114-e74b-4e1f-8cdf-a5863457d31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710AA17C-8078-47BA-8C92-5831152E5ACF}">
  <ds:schemaRefs>
    <ds:schemaRef ds:uri="5f139c34-b5ea-4d4d-8334-279ecc15f76d"/>
    <ds:schemaRef ds:uri="d460c114-e74b-4e1f-8cdf-a5863457d311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809ECE4A-8B54-4E14-8558-AF503ABF356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859</Words>
  <Application>Microsoft Office PowerPoint</Application>
  <PresentationFormat>Widescreen</PresentationFormat>
  <Paragraphs>97</Paragraphs>
  <Slides>13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Aptos</vt:lpstr>
      <vt:lpstr>Arial</vt:lpstr>
      <vt:lpstr>Comfortaa</vt:lpstr>
      <vt:lpstr>Satoshi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Mark Rose</dc:creator>
  <cp:lastModifiedBy>Curtis Baines</cp:lastModifiedBy>
  <cp:revision>2</cp:revision>
  <dcterms:created xsi:type="dcterms:W3CDTF">2024-06-12T01:18:06Z</dcterms:created>
  <dcterms:modified xsi:type="dcterms:W3CDTF">2025-05-15T04:36:24Z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0x010100BA7EA2F8E3C0B44F8AA9F39B2F991FDC</vt:lpwstr>
  </property>
</Properties>
</file>