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776" r:id="rId5"/>
  </p:sldMasterIdLst>
  <p:notesMasterIdLst>
    <p:notesMasterId r:id="rId28"/>
  </p:notesMasterIdLst>
  <p:sldIdLst>
    <p:sldId id="4207" r:id="rId6"/>
    <p:sldId id="2145705730" r:id="rId7"/>
    <p:sldId id="2145705686" r:id="rId8"/>
    <p:sldId id="2145705733" r:id="rId9"/>
    <p:sldId id="2145705729" r:id="rId10"/>
    <p:sldId id="2145705664" r:id="rId11"/>
    <p:sldId id="2145705716" r:id="rId12"/>
    <p:sldId id="2145705719" r:id="rId13"/>
    <p:sldId id="2145705720" r:id="rId14"/>
    <p:sldId id="2145705721" r:id="rId15"/>
    <p:sldId id="2145705724" r:id="rId16"/>
    <p:sldId id="2145705722" r:id="rId17"/>
    <p:sldId id="2145705734" r:id="rId18"/>
    <p:sldId id="2145705688" r:id="rId19"/>
    <p:sldId id="2145705726" r:id="rId20"/>
    <p:sldId id="2145705712" r:id="rId21"/>
    <p:sldId id="2145705694" r:id="rId22"/>
    <p:sldId id="2145705684" r:id="rId23"/>
    <p:sldId id="2145705691" r:id="rId24"/>
    <p:sldId id="2145705693" r:id="rId25"/>
    <p:sldId id="1420" r:id="rId26"/>
    <p:sldId id="2145705727"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F765916-E24D-DE22-A274-2BEE8422D0D5}" name="Arbin Buenaventura" initials="AB" userId="S::arbin.buenaventura@convergeintl.com.au::d762e63d-2e98-4c3b-a108-c862027f7e91" providerId="AD"/>
  <p188:author id="{9CF64718-898D-CBD9-A4B2-45BE29432E64}" name="Jade Nicholson" initials="JN" userId="S::jade.nicholson@convergeintl.com.au::bbac959e-0893-49f2-9b67-a9b8e508773b" providerId="AD"/>
  <p188:author id="{2206E36B-7663-55BB-9952-4367AF6EDD94}" name="Jade Nicholson" initials="JN" userId="S::Jade.Nicholson@convergeintl.com.au::bbac959e-0893-49f2-9b67-a9b8e508773b" providerId="AD"/>
  <p188:author id="{D108119E-9B1E-84F4-8F69-CBD949391B6D}" name="Olivia Hoccom" initials="OH" userId="S::olivia.hoccom@convergeintl.com.au::4569dbca-35cf-4487-95d2-e23ab0fa56ce" providerId="AD"/>
  <p188:author id="{0FB6B1BE-78AF-167F-8D0D-D5E62F10E8CF}" name="Marylise Talbot" initials="MT" userId="S::Marylise.Talbot@convergeintl.com.au::35313b43-f314-420a-9d3f-139af11ed8c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F076"/>
    <a:srgbClr val="00A345"/>
    <a:srgbClr val="074556"/>
    <a:srgbClr val="78FAB0"/>
    <a:srgbClr val="003A70"/>
    <a:srgbClr val="00A3E4"/>
    <a:srgbClr val="92C5E9"/>
    <a:srgbClr val="80D697"/>
    <a:srgbClr val="029ADE"/>
    <a:srgbClr val="447DB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9047B78-C180-44BA-B0FB-45A3EFB87490}" v="2" dt="2024-11-26T00:22:34.94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584" autoAdjust="0"/>
    <p:restoredTop sz="95415"/>
  </p:normalViewPr>
  <p:slideViewPr>
    <p:cSldViewPr snapToGrid="0">
      <p:cViewPr varScale="1">
        <p:scale>
          <a:sx n="106" d="100"/>
          <a:sy n="106" d="100"/>
        </p:scale>
        <p:origin x="870" y="11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viewProps" Target="viewProps.xml"/><Relationship Id="rId35" Type="http://schemas.microsoft.com/office/2018/10/relationships/authors" Target="authors.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rene Babu" userId="4cc0cb9e-3e7c-4ebe-a7b3-92fc5a3a3832" providerId="ADAL" clId="{F9047B78-C180-44BA-B0FB-45A3EFB87490}"/>
    <pc:docChg chg="undo custSel delSld modSld">
      <pc:chgData name="Irene Babu" userId="4cc0cb9e-3e7c-4ebe-a7b3-92fc5a3a3832" providerId="ADAL" clId="{F9047B78-C180-44BA-B0FB-45A3EFB87490}" dt="2024-11-26T00:22:44.711" v="54" actId="2696"/>
      <pc:docMkLst>
        <pc:docMk/>
      </pc:docMkLst>
      <pc:sldChg chg="del">
        <pc:chgData name="Irene Babu" userId="4cc0cb9e-3e7c-4ebe-a7b3-92fc5a3a3832" providerId="ADAL" clId="{F9047B78-C180-44BA-B0FB-45A3EFB87490}" dt="2024-11-26T00:22:44.711" v="54" actId="2696"/>
        <pc:sldMkLst>
          <pc:docMk/>
          <pc:sldMk cId="2357066415" sldId="2145705731"/>
        </pc:sldMkLst>
      </pc:sldChg>
      <pc:sldChg chg="modSp mod">
        <pc:chgData name="Irene Babu" userId="4cc0cb9e-3e7c-4ebe-a7b3-92fc5a3a3832" providerId="ADAL" clId="{F9047B78-C180-44BA-B0FB-45A3EFB87490}" dt="2024-11-26T00:00:55.349" v="53" actId="20577"/>
        <pc:sldMkLst>
          <pc:docMk/>
          <pc:sldMk cId="4262226375" sldId="2145705733"/>
        </pc:sldMkLst>
        <pc:spChg chg="mod">
          <ac:chgData name="Irene Babu" userId="4cc0cb9e-3e7c-4ebe-a7b3-92fc5a3a3832" providerId="ADAL" clId="{F9047B78-C180-44BA-B0FB-45A3EFB87490}" dt="2024-11-26T00:00:55.349" v="53" actId="20577"/>
          <ac:spMkLst>
            <pc:docMk/>
            <pc:sldMk cId="4262226375" sldId="2145705733"/>
            <ac:spMk id="19" creationId="{888B7A67-235B-75AD-065C-D2AFADEF6F9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29" tIns="45714" rIns="91429" bIns="45714"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29" tIns="45714" rIns="91429" bIns="45714" rtlCol="0"/>
          <a:lstStyle>
            <a:lvl1pPr algn="r">
              <a:defRPr sz="1200"/>
            </a:lvl1pPr>
          </a:lstStyle>
          <a:p>
            <a:fld id="{EF236FEA-AC5C-6642-8B5B-221A6D4FB0F6}" type="datetimeFigureOut">
              <a:rPr lang="en-US" smtClean="0"/>
              <a:t>11/26/2024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29" tIns="45714" rIns="91429" bIns="45714"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29" tIns="45714" rIns="91429" bIns="45714"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29" tIns="45714" rIns="91429" bIns="45714"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29" tIns="45714" rIns="91429" bIns="45714" rtlCol="0" anchor="b"/>
          <a:lstStyle>
            <a:lvl1pPr algn="r">
              <a:defRPr sz="1200"/>
            </a:lvl1pPr>
          </a:lstStyle>
          <a:p>
            <a:fld id="{F01CA1CE-87F9-8C43-A9EC-2420D150FA5C}" type="slidenum">
              <a:rPr lang="en-US" smtClean="0"/>
              <a:t>‹#›</a:t>
            </a:fld>
            <a:endParaRPr lang="en-US"/>
          </a:p>
        </p:txBody>
      </p:sp>
    </p:spTree>
    <p:extLst>
      <p:ext uri="{BB962C8B-B14F-4D97-AF65-F5344CB8AC3E}">
        <p14:creationId xmlns:p14="http://schemas.microsoft.com/office/powerpoint/2010/main" val="2598805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p>
        </p:txBody>
      </p:sp>
      <p:sp>
        <p:nvSpPr>
          <p:cNvPr id="4" name="Slide Number Placeholder 3"/>
          <p:cNvSpPr>
            <a:spLocks noGrp="1"/>
          </p:cNvSpPr>
          <p:nvPr>
            <p:ph type="sldNum" sz="quarter" idx="5"/>
          </p:nvPr>
        </p:nvSpPr>
        <p:spPr/>
        <p:txBody>
          <a:bodyPr/>
          <a:lstStyle/>
          <a:p>
            <a:fld id="{F01CA1CE-87F9-8C43-A9EC-2420D150FA5C}" type="slidenum">
              <a:rPr lang="en-US" smtClean="0"/>
              <a:t>1</a:t>
            </a:fld>
            <a:endParaRPr lang="en-US"/>
          </a:p>
        </p:txBody>
      </p:sp>
    </p:spTree>
    <p:extLst>
      <p:ext uri="{BB962C8B-B14F-4D97-AF65-F5344CB8AC3E}">
        <p14:creationId xmlns:p14="http://schemas.microsoft.com/office/powerpoint/2010/main" val="2338337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Mary</a:t>
            </a:r>
          </a:p>
        </p:txBody>
      </p:sp>
      <p:sp>
        <p:nvSpPr>
          <p:cNvPr id="4" name="Slide Number Placeholder 3"/>
          <p:cNvSpPr>
            <a:spLocks noGrp="1"/>
          </p:cNvSpPr>
          <p:nvPr>
            <p:ph type="sldNum" sz="quarter" idx="5"/>
          </p:nvPr>
        </p:nvSpPr>
        <p:spPr/>
        <p:txBody>
          <a:bodyPr/>
          <a:lstStyle/>
          <a:p>
            <a:fld id="{F01CA1CE-87F9-8C43-A9EC-2420D150FA5C}" type="slidenum">
              <a:rPr lang="en-US" smtClean="0"/>
              <a:t>16</a:t>
            </a:fld>
            <a:endParaRPr lang="en-US"/>
          </a:p>
        </p:txBody>
      </p:sp>
    </p:spTree>
    <p:extLst>
      <p:ext uri="{BB962C8B-B14F-4D97-AF65-F5344CB8AC3E}">
        <p14:creationId xmlns:p14="http://schemas.microsoft.com/office/powerpoint/2010/main" val="36066520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72B050-6484-B0AD-0C1C-29E358554B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C53C41-4BD3-5850-788F-C6B3F20C06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748F2D6-72BC-D0C1-159A-16F78D11FE56}"/>
              </a:ext>
            </a:extLst>
          </p:cNvPr>
          <p:cNvSpPr>
            <a:spLocks noGrp="1"/>
          </p:cNvSpPr>
          <p:nvPr>
            <p:ph type="body" idx="1"/>
          </p:nvPr>
        </p:nvSpPr>
        <p:spPr/>
        <p:txBody>
          <a:bodyPr/>
          <a:lstStyle/>
          <a:p>
            <a:pPr marL="171450" indent="-171450">
              <a:buFont typeface="Arial" panose="020B0604020202020204" pitchFamily="34" charset="0"/>
              <a:buChar char="•"/>
            </a:pPr>
            <a:endParaRPr lang="en-AU" dirty="0"/>
          </a:p>
        </p:txBody>
      </p:sp>
      <p:sp>
        <p:nvSpPr>
          <p:cNvPr id="4" name="Slide Number Placeholder 3">
            <a:extLst>
              <a:ext uri="{FF2B5EF4-FFF2-40B4-BE49-F238E27FC236}">
                <a16:creationId xmlns:a16="http://schemas.microsoft.com/office/drawing/2014/main" id="{E4866CED-0D02-CFD3-3E14-82DE36AC2FB2}"/>
              </a:ext>
            </a:extLst>
          </p:cNvPr>
          <p:cNvSpPr>
            <a:spLocks noGrp="1"/>
          </p:cNvSpPr>
          <p:nvPr>
            <p:ph type="sldNum" sz="quarter" idx="5"/>
          </p:nvPr>
        </p:nvSpPr>
        <p:spPr/>
        <p:txBody>
          <a:bodyPr/>
          <a:lstStyle/>
          <a:p>
            <a:fld id="{F01CA1CE-87F9-8C43-A9EC-2420D150FA5C}" type="slidenum">
              <a:rPr lang="en-US" smtClean="0"/>
              <a:t>19</a:t>
            </a:fld>
            <a:endParaRPr lang="en-US"/>
          </a:p>
        </p:txBody>
      </p:sp>
    </p:spTree>
    <p:extLst>
      <p:ext uri="{BB962C8B-B14F-4D97-AF65-F5344CB8AC3E}">
        <p14:creationId xmlns:p14="http://schemas.microsoft.com/office/powerpoint/2010/main" val="3438421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F01CA1CE-87F9-8C43-A9EC-2420D150FA5C}" type="slidenum">
              <a:rPr lang="en-US" smtClean="0"/>
              <a:t>21</a:t>
            </a:fld>
            <a:endParaRPr lang="en-US"/>
          </a:p>
        </p:txBody>
      </p:sp>
    </p:spTree>
    <p:extLst>
      <p:ext uri="{BB962C8B-B14F-4D97-AF65-F5344CB8AC3E}">
        <p14:creationId xmlns:p14="http://schemas.microsoft.com/office/powerpoint/2010/main" val="27796904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D22AF1-70B4-C1BE-B627-773DB40E1B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705E6A-1E04-3CDE-FDA7-45D2679620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02F867-52F6-BEE1-7059-CD670A88EB3F}"/>
              </a:ext>
            </a:extLst>
          </p:cNvPr>
          <p:cNvSpPr>
            <a:spLocks noGrp="1"/>
          </p:cNvSpPr>
          <p:nvPr>
            <p:ph type="body" idx="1"/>
          </p:nvPr>
        </p:nvSpPr>
        <p:spPr/>
        <p:txBody>
          <a:bodyPr/>
          <a:lstStyle/>
          <a:p>
            <a:pPr marL="171450" indent="-171450">
              <a:buFont typeface="Arial" panose="020B0604020202020204" pitchFamily="34" charset="0"/>
              <a:buChar char="•"/>
            </a:pPr>
            <a:endParaRPr lang="en-AU" dirty="0"/>
          </a:p>
        </p:txBody>
      </p:sp>
      <p:sp>
        <p:nvSpPr>
          <p:cNvPr id="4" name="Slide Number Placeholder 3">
            <a:extLst>
              <a:ext uri="{FF2B5EF4-FFF2-40B4-BE49-F238E27FC236}">
                <a16:creationId xmlns:a16="http://schemas.microsoft.com/office/drawing/2014/main" id="{88D26B72-AB41-1DD5-20B1-553CE3495B8B}"/>
              </a:ext>
            </a:extLst>
          </p:cNvPr>
          <p:cNvSpPr>
            <a:spLocks noGrp="1"/>
          </p:cNvSpPr>
          <p:nvPr>
            <p:ph type="sldNum" sz="quarter" idx="5"/>
          </p:nvPr>
        </p:nvSpPr>
        <p:spPr/>
        <p:txBody>
          <a:bodyPr/>
          <a:lstStyle/>
          <a:p>
            <a:fld id="{F01CA1CE-87F9-8C43-A9EC-2420D150FA5C}" type="slidenum">
              <a:rPr lang="en-US" smtClean="0"/>
              <a:t>22</a:t>
            </a:fld>
            <a:endParaRPr lang="en-US"/>
          </a:p>
        </p:txBody>
      </p:sp>
    </p:spTree>
    <p:extLst>
      <p:ext uri="{BB962C8B-B14F-4D97-AF65-F5344CB8AC3E}">
        <p14:creationId xmlns:p14="http://schemas.microsoft.com/office/powerpoint/2010/main" val="9024572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3302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4" name="Rectangle 3"/>
          <p:cNvSpPr/>
          <p:nvPr userDrawn="1"/>
        </p:nvSpPr>
        <p:spPr>
          <a:xfrm>
            <a:off x="-2851" y="-6823"/>
            <a:ext cx="12201942" cy="6872488"/>
          </a:xfrm>
          <a:prstGeom prst="rect">
            <a:avLst/>
          </a:prstGeom>
          <a:solidFill>
            <a:schemeClr val="bg1"/>
          </a:solid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solidFill>
                <a:schemeClr val="tx1">
                  <a:lumMod val="50000"/>
                  <a:lumOff val="50000"/>
                </a:schemeClr>
              </a:solidFill>
            </a:endParaRPr>
          </a:p>
        </p:txBody>
      </p:sp>
    </p:spTree>
    <p:extLst>
      <p:ext uri="{BB962C8B-B14F-4D97-AF65-F5344CB8AC3E}">
        <p14:creationId xmlns:p14="http://schemas.microsoft.com/office/powerpoint/2010/main" val="881313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no logo">
    <p:bg>
      <p:bgPr>
        <a:solidFill>
          <a:schemeClr val="bg1"/>
        </a:solidFill>
        <a:effectLst/>
      </p:bgPr>
    </p:bg>
    <p:spTree>
      <p:nvGrpSpPr>
        <p:cNvPr id="1" name=""/>
        <p:cNvGrpSpPr/>
        <p:nvPr/>
      </p:nvGrpSpPr>
      <p:grpSpPr>
        <a:xfrm>
          <a:off x="0" y="0"/>
          <a:ext cx="0" cy="0"/>
          <a:chOff x="0" y="0"/>
          <a:chExt cx="0" cy="0"/>
        </a:xfrm>
      </p:grpSpPr>
      <p:sp>
        <p:nvSpPr>
          <p:cNvPr id="10" name="Round Same-side Corner of Rectangle 9">
            <a:extLst>
              <a:ext uri="{FF2B5EF4-FFF2-40B4-BE49-F238E27FC236}">
                <a16:creationId xmlns:a16="http://schemas.microsoft.com/office/drawing/2014/main" id="{1CA62C38-5EEE-07CE-C20B-9E0ED9062F25}"/>
              </a:ext>
            </a:extLst>
          </p:cNvPr>
          <p:cNvSpPr/>
          <p:nvPr userDrawn="1"/>
        </p:nvSpPr>
        <p:spPr>
          <a:xfrm rot="10800000">
            <a:off x="260055" y="-1"/>
            <a:ext cx="11669087" cy="946929"/>
          </a:xfrm>
          <a:prstGeom prst="round2SameRect">
            <a:avLst/>
          </a:prstGeom>
          <a:solidFill>
            <a:srgbClr val="0745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30">
            <a:extLst>
              <a:ext uri="{FF2B5EF4-FFF2-40B4-BE49-F238E27FC236}">
                <a16:creationId xmlns:a16="http://schemas.microsoft.com/office/drawing/2014/main" id="{D70931E0-2B12-D118-4C4B-A578DD9BCD9F}"/>
              </a:ext>
            </a:extLst>
          </p:cNvPr>
          <p:cNvSpPr>
            <a:spLocks noGrp="1"/>
          </p:cNvSpPr>
          <p:nvPr>
            <p:ph type="body" sz="quarter" idx="15" hasCustomPrompt="1"/>
          </p:nvPr>
        </p:nvSpPr>
        <p:spPr>
          <a:xfrm>
            <a:off x="522914" y="106326"/>
            <a:ext cx="9074977" cy="782201"/>
          </a:xfrm>
          <a:prstGeom prst="rect">
            <a:avLst/>
          </a:prstGeom>
        </p:spPr>
        <p:txBody>
          <a:bodyPr anchor="b">
            <a:noAutofit/>
          </a:bodyPr>
          <a:lstStyle>
            <a:lvl1pPr marL="0" indent="0" algn="l">
              <a:lnSpc>
                <a:spcPct val="100000"/>
              </a:lnSpc>
              <a:spcBef>
                <a:spcPts val="0"/>
              </a:spcBef>
              <a:buNone/>
              <a:defRPr sz="2400" b="1" i="0" spc="-100" baseline="0">
                <a:solidFill>
                  <a:srgbClr val="19F076"/>
                </a:solidFill>
                <a:latin typeface="Satoshi" pitchFamily="2" charset="77"/>
              </a:defRPr>
            </a:lvl1pPr>
            <a:lvl2pPr algn="l">
              <a:defRPr/>
            </a:lvl2pPr>
            <a:lvl3pPr algn="l">
              <a:defRPr/>
            </a:lvl3pPr>
            <a:lvl4pPr algn="l">
              <a:defRPr/>
            </a:lvl4pPr>
            <a:lvl5pPr algn="l">
              <a:defRPr/>
            </a:lvl5pPr>
          </a:lstStyle>
          <a:p>
            <a:pPr lvl="0"/>
            <a:r>
              <a:rPr lang="en-GB" dirty="0"/>
              <a:t>Title Here</a:t>
            </a:r>
          </a:p>
        </p:txBody>
      </p:sp>
      <p:sp>
        <p:nvSpPr>
          <p:cNvPr id="8" name="Text Placeholder 30">
            <a:extLst>
              <a:ext uri="{FF2B5EF4-FFF2-40B4-BE49-F238E27FC236}">
                <a16:creationId xmlns:a16="http://schemas.microsoft.com/office/drawing/2014/main" id="{52DBD098-D42A-E516-0C13-B32BBAD2ABF3}"/>
              </a:ext>
            </a:extLst>
          </p:cNvPr>
          <p:cNvSpPr>
            <a:spLocks noGrp="1"/>
          </p:cNvSpPr>
          <p:nvPr>
            <p:ph type="body" sz="quarter" idx="16" hasCustomPrompt="1"/>
          </p:nvPr>
        </p:nvSpPr>
        <p:spPr>
          <a:xfrm>
            <a:off x="522914" y="1006764"/>
            <a:ext cx="8438546" cy="282255"/>
          </a:xfrm>
          <a:prstGeom prst="rect">
            <a:avLst/>
          </a:prstGeom>
        </p:spPr>
        <p:txBody>
          <a:bodyPr>
            <a:noAutofit/>
          </a:bodyPr>
          <a:lstStyle>
            <a:lvl1pPr marL="0" indent="0" algn="l">
              <a:buNone/>
              <a:defRPr sz="1600" b="1" i="0" spc="0" baseline="0">
                <a:solidFill>
                  <a:srgbClr val="074556"/>
                </a:solidFill>
                <a:latin typeface="Satoshi" pitchFamily="2" charset="77"/>
              </a:defRPr>
            </a:lvl1pPr>
            <a:lvl2pPr algn="l">
              <a:defRPr/>
            </a:lvl2pPr>
            <a:lvl3pPr algn="l">
              <a:defRPr/>
            </a:lvl3pPr>
            <a:lvl4pPr algn="l">
              <a:defRPr/>
            </a:lvl4pPr>
            <a:lvl5pPr algn="l">
              <a:defRPr/>
            </a:lvl5pPr>
          </a:lstStyle>
          <a:p>
            <a:pPr lvl="0"/>
            <a:r>
              <a:rPr lang="en-GB" dirty="0"/>
              <a:t>Subtitle Here</a:t>
            </a:r>
            <a:endParaRPr lang="en-US" dirty="0"/>
          </a:p>
        </p:txBody>
      </p:sp>
      <p:pic>
        <p:nvPicPr>
          <p:cNvPr id="5" name="Picture 4">
            <a:extLst>
              <a:ext uri="{FF2B5EF4-FFF2-40B4-BE49-F238E27FC236}">
                <a16:creationId xmlns:a16="http://schemas.microsoft.com/office/drawing/2014/main" id="{90942818-38A4-0A3A-CDCB-F3F64E262366}"/>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0367836" y="6227066"/>
            <a:ext cx="1324663" cy="525659"/>
          </a:xfrm>
          <a:prstGeom prst="rect">
            <a:avLst/>
          </a:prstGeom>
        </p:spPr>
      </p:pic>
      <p:sp>
        <p:nvSpPr>
          <p:cNvPr id="2" name="TextBox 1">
            <a:extLst>
              <a:ext uri="{FF2B5EF4-FFF2-40B4-BE49-F238E27FC236}">
                <a16:creationId xmlns:a16="http://schemas.microsoft.com/office/drawing/2014/main" id="{74062C2C-8107-722E-E8BE-FBEF81E52FD3}"/>
              </a:ext>
            </a:extLst>
          </p:cNvPr>
          <p:cNvSpPr txBox="1"/>
          <p:nvPr userDrawn="1"/>
        </p:nvSpPr>
        <p:spPr>
          <a:xfrm>
            <a:off x="11750574" y="6434590"/>
            <a:ext cx="312906" cy="200055"/>
          </a:xfrm>
          <a:prstGeom prst="rect">
            <a:avLst/>
          </a:prstGeom>
          <a:noFill/>
        </p:spPr>
        <p:txBody>
          <a:bodyPr wrap="none" rtlCol="0">
            <a:spAutoFit/>
          </a:bodyPr>
          <a:lstStyle/>
          <a:p>
            <a:fld id="{9C8FA883-13F7-C448-894C-3B6D6B7F2F25}" type="slidenum">
              <a:rPr lang="en-US" sz="700" smtClean="0">
                <a:latin typeface="Satoshi" pitchFamily="2" charset="77"/>
              </a:rPr>
              <a:t>‹#›</a:t>
            </a:fld>
            <a:endParaRPr lang="en-US" sz="700" dirty="0">
              <a:latin typeface="Satoshi" pitchFamily="2" charset="77"/>
            </a:endParaRPr>
          </a:p>
        </p:txBody>
      </p:sp>
    </p:spTree>
    <p:extLst>
      <p:ext uri="{BB962C8B-B14F-4D97-AF65-F5344CB8AC3E}">
        <p14:creationId xmlns:p14="http://schemas.microsoft.com/office/powerpoint/2010/main" val="18774913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_Title, no logo">
    <p:bg>
      <p:bgPr>
        <a:solidFill>
          <a:schemeClr val="bg1"/>
        </a:solidFill>
        <a:effectLst/>
      </p:bgPr>
    </p:bg>
    <p:spTree>
      <p:nvGrpSpPr>
        <p:cNvPr id="1" name=""/>
        <p:cNvGrpSpPr/>
        <p:nvPr/>
      </p:nvGrpSpPr>
      <p:grpSpPr>
        <a:xfrm>
          <a:off x="0" y="0"/>
          <a:ext cx="0" cy="0"/>
          <a:chOff x="0" y="0"/>
          <a:chExt cx="0" cy="0"/>
        </a:xfrm>
      </p:grpSpPr>
      <p:sp>
        <p:nvSpPr>
          <p:cNvPr id="10" name="Round Same-side Corner of Rectangle 9">
            <a:extLst>
              <a:ext uri="{FF2B5EF4-FFF2-40B4-BE49-F238E27FC236}">
                <a16:creationId xmlns:a16="http://schemas.microsoft.com/office/drawing/2014/main" id="{D744B1CD-E132-65BA-5ADF-85A74FCCE55D}"/>
              </a:ext>
            </a:extLst>
          </p:cNvPr>
          <p:cNvSpPr/>
          <p:nvPr userDrawn="1"/>
        </p:nvSpPr>
        <p:spPr>
          <a:xfrm rot="10800000">
            <a:off x="260055" y="-1"/>
            <a:ext cx="11669087" cy="946929"/>
          </a:xfrm>
          <a:prstGeom prst="round2SameRect">
            <a:avLst/>
          </a:prstGeom>
          <a:solidFill>
            <a:srgbClr val="0745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 name="Text Placeholder 30">
            <a:extLst>
              <a:ext uri="{FF2B5EF4-FFF2-40B4-BE49-F238E27FC236}">
                <a16:creationId xmlns:a16="http://schemas.microsoft.com/office/drawing/2014/main" id="{D70931E0-2B12-D118-4C4B-A578DD9BCD9F}"/>
              </a:ext>
            </a:extLst>
          </p:cNvPr>
          <p:cNvSpPr>
            <a:spLocks noGrp="1"/>
          </p:cNvSpPr>
          <p:nvPr>
            <p:ph type="body" sz="quarter" idx="15" hasCustomPrompt="1"/>
          </p:nvPr>
        </p:nvSpPr>
        <p:spPr>
          <a:xfrm>
            <a:off x="522914" y="106326"/>
            <a:ext cx="11202361" cy="782201"/>
          </a:xfrm>
          <a:prstGeom prst="rect">
            <a:avLst/>
          </a:prstGeom>
        </p:spPr>
        <p:txBody>
          <a:bodyPr anchor="b">
            <a:noAutofit/>
          </a:bodyPr>
          <a:lstStyle>
            <a:lvl1pPr marL="0" indent="0" algn="l">
              <a:lnSpc>
                <a:spcPct val="100000"/>
              </a:lnSpc>
              <a:spcBef>
                <a:spcPts val="0"/>
              </a:spcBef>
              <a:buNone/>
              <a:defRPr sz="2400" b="1" i="0" spc="-100" baseline="0">
                <a:solidFill>
                  <a:srgbClr val="19F076"/>
                </a:solidFill>
                <a:latin typeface="Satoshi" pitchFamily="2" charset="77"/>
              </a:defRPr>
            </a:lvl1pPr>
            <a:lvl2pPr algn="l">
              <a:defRPr/>
            </a:lvl2pPr>
            <a:lvl3pPr algn="l">
              <a:defRPr/>
            </a:lvl3pPr>
            <a:lvl4pPr algn="l">
              <a:defRPr/>
            </a:lvl4pPr>
            <a:lvl5pPr algn="l">
              <a:defRPr/>
            </a:lvl5pPr>
          </a:lstStyle>
          <a:p>
            <a:pPr lvl="0"/>
            <a:r>
              <a:rPr lang="en-GB" dirty="0"/>
              <a:t>Title Here</a:t>
            </a:r>
          </a:p>
        </p:txBody>
      </p:sp>
      <p:pic>
        <p:nvPicPr>
          <p:cNvPr id="6" name="Picture 5">
            <a:extLst>
              <a:ext uri="{FF2B5EF4-FFF2-40B4-BE49-F238E27FC236}">
                <a16:creationId xmlns:a16="http://schemas.microsoft.com/office/drawing/2014/main" id="{EBCD057E-7F62-6E38-8C61-0096F0D3B54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0367836" y="6227066"/>
            <a:ext cx="1324663" cy="525659"/>
          </a:xfrm>
          <a:prstGeom prst="rect">
            <a:avLst/>
          </a:prstGeom>
        </p:spPr>
      </p:pic>
      <p:sp>
        <p:nvSpPr>
          <p:cNvPr id="2" name="TextBox 1">
            <a:extLst>
              <a:ext uri="{FF2B5EF4-FFF2-40B4-BE49-F238E27FC236}">
                <a16:creationId xmlns:a16="http://schemas.microsoft.com/office/drawing/2014/main" id="{EF685E9B-144D-CA21-BE2C-0C7E389DE396}"/>
              </a:ext>
            </a:extLst>
          </p:cNvPr>
          <p:cNvSpPr txBox="1"/>
          <p:nvPr userDrawn="1"/>
        </p:nvSpPr>
        <p:spPr>
          <a:xfrm>
            <a:off x="11750574" y="6434590"/>
            <a:ext cx="312906" cy="200055"/>
          </a:xfrm>
          <a:prstGeom prst="rect">
            <a:avLst/>
          </a:prstGeom>
          <a:noFill/>
        </p:spPr>
        <p:txBody>
          <a:bodyPr wrap="none" rtlCol="0">
            <a:spAutoFit/>
          </a:bodyPr>
          <a:lstStyle/>
          <a:p>
            <a:fld id="{9C8FA883-13F7-C448-894C-3B6D6B7F2F25}" type="slidenum">
              <a:rPr lang="en-US" sz="700" smtClean="0">
                <a:latin typeface="Satoshi" pitchFamily="2" charset="77"/>
              </a:rPr>
              <a:t>‹#›</a:t>
            </a:fld>
            <a:endParaRPr lang="en-US" sz="700" dirty="0">
              <a:latin typeface="Satoshi" pitchFamily="2" charset="77"/>
            </a:endParaRPr>
          </a:p>
        </p:txBody>
      </p:sp>
    </p:spTree>
    <p:extLst>
      <p:ext uri="{BB962C8B-B14F-4D97-AF65-F5344CB8AC3E}">
        <p14:creationId xmlns:p14="http://schemas.microsoft.com/office/powerpoint/2010/main" val="14232213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6_Title, no logo">
    <p:bg>
      <p:bgPr>
        <a:solidFill>
          <a:schemeClr val="bg1"/>
        </a:solidFill>
        <a:effectLst/>
      </p:bgPr>
    </p:bg>
    <p:spTree>
      <p:nvGrpSpPr>
        <p:cNvPr id="1" name=""/>
        <p:cNvGrpSpPr/>
        <p:nvPr/>
      </p:nvGrpSpPr>
      <p:grpSpPr>
        <a:xfrm>
          <a:off x="0" y="0"/>
          <a:ext cx="0" cy="0"/>
          <a:chOff x="0" y="0"/>
          <a:chExt cx="0" cy="0"/>
        </a:xfrm>
      </p:grpSpPr>
      <p:sp>
        <p:nvSpPr>
          <p:cNvPr id="3" name="Text Placeholder 30">
            <a:extLst>
              <a:ext uri="{FF2B5EF4-FFF2-40B4-BE49-F238E27FC236}">
                <a16:creationId xmlns:a16="http://schemas.microsoft.com/office/drawing/2014/main" id="{D70931E0-2B12-D118-4C4B-A578DD9BCD9F}"/>
              </a:ext>
            </a:extLst>
          </p:cNvPr>
          <p:cNvSpPr>
            <a:spLocks noGrp="1"/>
          </p:cNvSpPr>
          <p:nvPr>
            <p:ph type="body" sz="quarter" idx="15" hasCustomPrompt="1"/>
          </p:nvPr>
        </p:nvSpPr>
        <p:spPr>
          <a:xfrm>
            <a:off x="522914" y="106326"/>
            <a:ext cx="11169585" cy="782201"/>
          </a:xfrm>
          <a:prstGeom prst="rect">
            <a:avLst/>
          </a:prstGeom>
        </p:spPr>
        <p:txBody>
          <a:bodyPr anchor="b">
            <a:noAutofit/>
          </a:bodyPr>
          <a:lstStyle>
            <a:lvl1pPr marL="0" indent="0" algn="l">
              <a:lnSpc>
                <a:spcPct val="100000"/>
              </a:lnSpc>
              <a:spcBef>
                <a:spcPts val="0"/>
              </a:spcBef>
              <a:buNone/>
              <a:defRPr sz="2400" b="1" i="0" spc="-100" baseline="0">
                <a:solidFill>
                  <a:srgbClr val="00A345"/>
                </a:solidFill>
                <a:latin typeface="Satoshi" pitchFamily="2" charset="77"/>
              </a:defRPr>
            </a:lvl1pPr>
            <a:lvl2pPr algn="l">
              <a:defRPr/>
            </a:lvl2pPr>
            <a:lvl3pPr algn="l">
              <a:defRPr/>
            </a:lvl3pPr>
            <a:lvl4pPr algn="l">
              <a:defRPr/>
            </a:lvl4pPr>
            <a:lvl5pPr algn="l">
              <a:defRPr/>
            </a:lvl5pPr>
          </a:lstStyle>
          <a:p>
            <a:pPr lvl="0"/>
            <a:r>
              <a:rPr lang="en-GB" dirty="0"/>
              <a:t>Title Here</a:t>
            </a:r>
          </a:p>
        </p:txBody>
      </p:sp>
      <p:sp>
        <p:nvSpPr>
          <p:cNvPr id="8" name="Text Placeholder 30">
            <a:extLst>
              <a:ext uri="{FF2B5EF4-FFF2-40B4-BE49-F238E27FC236}">
                <a16:creationId xmlns:a16="http://schemas.microsoft.com/office/drawing/2014/main" id="{52DBD098-D42A-E516-0C13-B32BBAD2ABF3}"/>
              </a:ext>
            </a:extLst>
          </p:cNvPr>
          <p:cNvSpPr>
            <a:spLocks noGrp="1"/>
          </p:cNvSpPr>
          <p:nvPr>
            <p:ph type="body" sz="quarter" idx="16" hasCustomPrompt="1"/>
          </p:nvPr>
        </p:nvSpPr>
        <p:spPr>
          <a:xfrm>
            <a:off x="522914" y="900748"/>
            <a:ext cx="8438546" cy="282255"/>
          </a:xfrm>
          <a:prstGeom prst="rect">
            <a:avLst/>
          </a:prstGeom>
        </p:spPr>
        <p:txBody>
          <a:bodyPr>
            <a:noAutofit/>
          </a:bodyPr>
          <a:lstStyle>
            <a:lvl1pPr marL="0" indent="0" algn="l">
              <a:buNone/>
              <a:defRPr sz="1600" b="1" i="0" spc="0" baseline="0">
                <a:solidFill>
                  <a:srgbClr val="074556"/>
                </a:solidFill>
                <a:latin typeface="Satoshi" pitchFamily="2" charset="77"/>
              </a:defRPr>
            </a:lvl1pPr>
            <a:lvl2pPr algn="l">
              <a:defRPr/>
            </a:lvl2pPr>
            <a:lvl3pPr algn="l">
              <a:defRPr/>
            </a:lvl3pPr>
            <a:lvl4pPr algn="l">
              <a:defRPr/>
            </a:lvl4pPr>
            <a:lvl5pPr algn="l">
              <a:defRPr/>
            </a:lvl5pPr>
          </a:lstStyle>
          <a:p>
            <a:pPr lvl="0"/>
            <a:r>
              <a:rPr lang="en-GB" dirty="0"/>
              <a:t>Subtitle Here</a:t>
            </a:r>
            <a:endParaRPr lang="en-US" dirty="0"/>
          </a:p>
        </p:txBody>
      </p:sp>
      <p:pic>
        <p:nvPicPr>
          <p:cNvPr id="2" name="Picture 1">
            <a:extLst>
              <a:ext uri="{FF2B5EF4-FFF2-40B4-BE49-F238E27FC236}">
                <a16:creationId xmlns:a16="http://schemas.microsoft.com/office/drawing/2014/main" id="{B51BA1D0-448E-6B97-D31C-6BAAC2814F1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0367836" y="6227066"/>
            <a:ext cx="1324663" cy="525659"/>
          </a:xfrm>
          <a:prstGeom prst="rect">
            <a:avLst/>
          </a:prstGeom>
        </p:spPr>
      </p:pic>
      <p:sp>
        <p:nvSpPr>
          <p:cNvPr id="4" name="TextBox 3">
            <a:extLst>
              <a:ext uri="{FF2B5EF4-FFF2-40B4-BE49-F238E27FC236}">
                <a16:creationId xmlns:a16="http://schemas.microsoft.com/office/drawing/2014/main" id="{561BB367-3D5A-D4D6-0548-AAE18AC69352}"/>
              </a:ext>
            </a:extLst>
          </p:cNvPr>
          <p:cNvSpPr txBox="1"/>
          <p:nvPr userDrawn="1"/>
        </p:nvSpPr>
        <p:spPr>
          <a:xfrm>
            <a:off x="11750574" y="6434590"/>
            <a:ext cx="312906" cy="200055"/>
          </a:xfrm>
          <a:prstGeom prst="rect">
            <a:avLst/>
          </a:prstGeom>
          <a:noFill/>
        </p:spPr>
        <p:txBody>
          <a:bodyPr wrap="none" rtlCol="0">
            <a:spAutoFit/>
          </a:bodyPr>
          <a:lstStyle/>
          <a:p>
            <a:fld id="{9C8FA883-13F7-C448-894C-3B6D6B7F2F25}" type="slidenum">
              <a:rPr lang="en-US" sz="700" smtClean="0">
                <a:latin typeface="Satoshi" pitchFamily="2" charset="77"/>
              </a:rPr>
              <a:t>‹#›</a:t>
            </a:fld>
            <a:endParaRPr lang="en-US" sz="700" dirty="0">
              <a:latin typeface="Satoshi" pitchFamily="2" charset="77"/>
            </a:endParaRPr>
          </a:p>
        </p:txBody>
      </p:sp>
    </p:spTree>
    <p:extLst>
      <p:ext uri="{BB962C8B-B14F-4D97-AF65-F5344CB8AC3E}">
        <p14:creationId xmlns:p14="http://schemas.microsoft.com/office/powerpoint/2010/main" val="129071795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Title, no logo">
    <p:bg>
      <p:bgPr>
        <a:solidFill>
          <a:schemeClr val="bg1"/>
        </a:solidFill>
        <a:effectLst/>
      </p:bgPr>
    </p:bg>
    <p:spTree>
      <p:nvGrpSpPr>
        <p:cNvPr id="1" name=""/>
        <p:cNvGrpSpPr/>
        <p:nvPr/>
      </p:nvGrpSpPr>
      <p:grpSpPr>
        <a:xfrm>
          <a:off x="0" y="0"/>
          <a:ext cx="0" cy="0"/>
          <a:chOff x="0" y="0"/>
          <a:chExt cx="0" cy="0"/>
        </a:xfrm>
      </p:grpSpPr>
      <p:sp>
        <p:nvSpPr>
          <p:cNvPr id="3" name="Text Placeholder 30">
            <a:extLst>
              <a:ext uri="{FF2B5EF4-FFF2-40B4-BE49-F238E27FC236}">
                <a16:creationId xmlns:a16="http://schemas.microsoft.com/office/drawing/2014/main" id="{D70931E0-2B12-D118-4C4B-A578DD9BCD9F}"/>
              </a:ext>
            </a:extLst>
          </p:cNvPr>
          <p:cNvSpPr>
            <a:spLocks noGrp="1"/>
          </p:cNvSpPr>
          <p:nvPr>
            <p:ph type="body" sz="quarter" idx="15" hasCustomPrompt="1"/>
          </p:nvPr>
        </p:nvSpPr>
        <p:spPr>
          <a:xfrm>
            <a:off x="522914" y="106326"/>
            <a:ext cx="9074977" cy="782201"/>
          </a:xfrm>
          <a:prstGeom prst="rect">
            <a:avLst/>
          </a:prstGeom>
        </p:spPr>
        <p:txBody>
          <a:bodyPr anchor="b">
            <a:noAutofit/>
          </a:bodyPr>
          <a:lstStyle>
            <a:lvl1pPr marL="0" indent="0" algn="l">
              <a:lnSpc>
                <a:spcPct val="100000"/>
              </a:lnSpc>
              <a:spcBef>
                <a:spcPts val="0"/>
              </a:spcBef>
              <a:buNone/>
              <a:defRPr sz="2400" b="1" i="0" spc="-100" baseline="0">
                <a:solidFill>
                  <a:srgbClr val="00A345"/>
                </a:solidFill>
                <a:latin typeface="Satoshi" pitchFamily="2" charset="77"/>
              </a:defRPr>
            </a:lvl1pPr>
            <a:lvl2pPr algn="l">
              <a:defRPr/>
            </a:lvl2pPr>
            <a:lvl3pPr algn="l">
              <a:defRPr/>
            </a:lvl3pPr>
            <a:lvl4pPr algn="l">
              <a:defRPr/>
            </a:lvl4pPr>
            <a:lvl5pPr algn="l">
              <a:defRPr/>
            </a:lvl5pPr>
          </a:lstStyle>
          <a:p>
            <a:pPr lvl="0"/>
            <a:r>
              <a:rPr lang="en-GB" dirty="0"/>
              <a:t>Title Here</a:t>
            </a:r>
          </a:p>
        </p:txBody>
      </p:sp>
      <p:pic>
        <p:nvPicPr>
          <p:cNvPr id="4" name="Picture 3">
            <a:extLst>
              <a:ext uri="{FF2B5EF4-FFF2-40B4-BE49-F238E27FC236}">
                <a16:creationId xmlns:a16="http://schemas.microsoft.com/office/drawing/2014/main" id="{4B8F3CDA-B9E2-5710-EFA2-556DC4BAF2B5}"/>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0367836" y="6227066"/>
            <a:ext cx="1324663" cy="525659"/>
          </a:xfrm>
          <a:prstGeom prst="rect">
            <a:avLst/>
          </a:prstGeom>
        </p:spPr>
      </p:pic>
      <p:sp>
        <p:nvSpPr>
          <p:cNvPr id="2" name="TextBox 1">
            <a:extLst>
              <a:ext uri="{FF2B5EF4-FFF2-40B4-BE49-F238E27FC236}">
                <a16:creationId xmlns:a16="http://schemas.microsoft.com/office/drawing/2014/main" id="{82624D55-7E79-329E-8877-2EDB77BC00E9}"/>
              </a:ext>
            </a:extLst>
          </p:cNvPr>
          <p:cNvSpPr txBox="1"/>
          <p:nvPr userDrawn="1"/>
        </p:nvSpPr>
        <p:spPr>
          <a:xfrm>
            <a:off x="11750574" y="6434590"/>
            <a:ext cx="312906" cy="200055"/>
          </a:xfrm>
          <a:prstGeom prst="rect">
            <a:avLst/>
          </a:prstGeom>
          <a:noFill/>
        </p:spPr>
        <p:txBody>
          <a:bodyPr wrap="none" rtlCol="0">
            <a:spAutoFit/>
          </a:bodyPr>
          <a:lstStyle/>
          <a:p>
            <a:fld id="{9C8FA883-13F7-C448-894C-3B6D6B7F2F25}" type="slidenum">
              <a:rPr lang="en-US" sz="700" smtClean="0">
                <a:latin typeface="Satoshi" pitchFamily="2" charset="77"/>
              </a:rPr>
              <a:t>‹#›</a:t>
            </a:fld>
            <a:endParaRPr lang="en-US" sz="700" dirty="0">
              <a:latin typeface="Satoshi" pitchFamily="2" charset="77"/>
            </a:endParaRPr>
          </a:p>
        </p:txBody>
      </p:sp>
    </p:spTree>
    <p:extLst>
      <p:ext uri="{BB962C8B-B14F-4D97-AF65-F5344CB8AC3E}">
        <p14:creationId xmlns:p14="http://schemas.microsoft.com/office/powerpoint/2010/main" val="412045253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Image, Title, Text 2">
    <p:bg>
      <p:bgPr>
        <a:solidFill>
          <a:schemeClr val="bg1"/>
        </a:solidFill>
        <a:effectLst/>
      </p:bgPr>
    </p:bg>
    <p:spTree>
      <p:nvGrpSpPr>
        <p:cNvPr id="1" name=""/>
        <p:cNvGrpSpPr/>
        <p:nvPr/>
      </p:nvGrpSpPr>
      <p:grpSpPr>
        <a:xfrm>
          <a:off x="0" y="0"/>
          <a:ext cx="0" cy="0"/>
          <a:chOff x="0" y="0"/>
          <a:chExt cx="0" cy="0"/>
        </a:xfrm>
      </p:grpSpPr>
      <p:sp>
        <p:nvSpPr>
          <p:cNvPr id="6" name="object 2">
            <a:extLst>
              <a:ext uri="{FF2B5EF4-FFF2-40B4-BE49-F238E27FC236}">
                <a16:creationId xmlns:a16="http://schemas.microsoft.com/office/drawing/2014/main" id="{00E2D494-C06A-1A56-25D9-40FA926ACD22}"/>
              </a:ext>
            </a:extLst>
          </p:cNvPr>
          <p:cNvSpPr/>
          <p:nvPr userDrawn="1"/>
        </p:nvSpPr>
        <p:spPr>
          <a:xfrm rot="10800000">
            <a:off x="7290128" y="193"/>
            <a:ext cx="4901872" cy="6857615"/>
          </a:xfrm>
          <a:custGeom>
            <a:avLst/>
            <a:gdLst/>
            <a:ahLst/>
            <a:cxnLst/>
            <a:rect l="l" t="t" r="r" b="b"/>
            <a:pathLst>
              <a:path w="8083550" h="11308715">
                <a:moveTo>
                  <a:pt x="7559977" y="0"/>
                </a:moveTo>
                <a:lnTo>
                  <a:pt x="0" y="0"/>
                </a:lnTo>
                <a:lnTo>
                  <a:pt x="0" y="11308556"/>
                </a:lnTo>
                <a:lnTo>
                  <a:pt x="7559977" y="11308556"/>
                </a:lnTo>
                <a:lnTo>
                  <a:pt x="7607629" y="11306416"/>
                </a:lnTo>
                <a:lnTo>
                  <a:pt x="7654084" y="11300121"/>
                </a:lnTo>
                <a:lnTo>
                  <a:pt x="7699155" y="11289854"/>
                </a:lnTo>
                <a:lnTo>
                  <a:pt x="7742657" y="11275801"/>
                </a:lnTo>
                <a:lnTo>
                  <a:pt x="7784407" y="11258147"/>
                </a:lnTo>
                <a:lnTo>
                  <a:pt x="7824218" y="11237076"/>
                </a:lnTo>
                <a:lnTo>
                  <a:pt x="7861907" y="11212773"/>
                </a:lnTo>
                <a:lnTo>
                  <a:pt x="7897289" y="11185424"/>
                </a:lnTo>
                <a:lnTo>
                  <a:pt x="7930177" y="11155212"/>
                </a:lnTo>
                <a:lnTo>
                  <a:pt x="7960389" y="11122323"/>
                </a:lnTo>
                <a:lnTo>
                  <a:pt x="7987739" y="11086942"/>
                </a:lnTo>
                <a:lnTo>
                  <a:pt x="8012041" y="11049253"/>
                </a:lnTo>
                <a:lnTo>
                  <a:pt x="8033112" y="11009442"/>
                </a:lnTo>
                <a:lnTo>
                  <a:pt x="8050766" y="10967692"/>
                </a:lnTo>
                <a:lnTo>
                  <a:pt x="8064819" y="10924189"/>
                </a:lnTo>
                <a:lnTo>
                  <a:pt x="8075086" y="10879119"/>
                </a:lnTo>
                <a:lnTo>
                  <a:pt x="8081381" y="10832664"/>
                </a:lnTo>
                <a:lnTo>
                  <a:pt x="8083521" y="10785011"/>
                </a:lnTo>
                <a:lnTo>
                  <a:pt x="8083521" y="523544"/>
                </a:lnTo>
                <a:lnTo>
                  <a:pt x="8081381" y="475891"/>
                </a:lnTo>
                <a:lnTo>
                  <a:pt x="8075086" y="429437"/>
                </a:lnTo>
                <a:lnTo>
                  <a:pt x="8064819" y="384366"/>
                </a:lnTo>
                <a:lnTo>
                  <a:pt x="8050766" y="340863"/>
                </a:lnTo>
                <a:lnTo>
                  <a:pt x="8033112" y="299114"/>
                </a:lnTo>
                <a:lnTo>
                  <a:pt x="8012041" y="259302"/>
                </a:lnTo>
                <a:lnTo>
                  <a:pt x="7987739" y="221613"/>
                </a:lnTo>
                <a:lnTo>
                  <a:pt x="7960389" y="186232"/>
                </a:lnTo>
                <a:lnTo>
                  <a:pt x="7930177" y="153343"/>
                </a:lnTo>
                <a:lnTo>
                  <a:pt x="7897289" y="123131"/>
                </a:lnTo>
                <a:lnTo>
                  <a:pt x="7861907" y="95782"/>
                </a:lnTo>
                <a:lnTo>
                  <a:pt x="7824218" y="71479"/>
                </a:lnTo>
                <a:lnTo>
                  <a:pt x="7784407" y="50408"/>
                </a:lnTo>
                <a:lnTo>
                  <a:pt x="7742657" y="32754"/>
                </a:lnTo>
                <a:lnTo>
                  <a:pt x="7699155" y="18701"/>
                </a:lnTo>
                <a:lnTo>
                  <a:pt x="7654084" y="8435"/>
                </a:lnTo>
                <a:lnTo>
                  <a:pt x="7607629" y="2139"/>
                </a:lnTo>
                <a:lnTo>
                  <a:pt x="7559977" y="0"/>
                </a:lnTo>
                <a:close/>
              </a:path>
            </a:pathLst>
          </a:custGeom>
          <a:solidFill>
            <a:srgbClr val="074556"/>
          </a:solidFill>
        </p:spPr>
        <p:txBody>
          <a:bodyPr wrap="square" lIns="0" tIns="0" rIns="0" bIns="0" rtlCol="0"/>
          <a:lstStyle/>
          <a:p>
            <a:endParaRPr sz="1092"/>
          </a:p>
        </p:txBody>
      </p:sp>
      <p:sp>
        <p:nvSpPr>
          <p:cNvPr id="15" name="Text Placeholder 30">
            <a:extLst>
              <a:ext uri="{FF2B5EF4-FFF2-40B4-BE49-F238E27FC236}">
                <a16:creationId xmlns:a16="http://schemas.microsoft.com/office/drawing/2014/main" id="{1E4AFA58-C538-8042-8E7E-A31B82AD48E7}"/>
              </a:ext>
            </a:extLst>
          </p:cNvPr>
          <p:cNvSpPr>
            <a:spLocks noGrp="1"/>
          </p:cNvSpPr>
          <p:nvPr>
            <p:ph type="body" sz="quarter" idx="14" hasCustomPrompt="1"/>
          </p:nvPr>
        </p:nvSpPr>
        <p:spPr>
          <a:xfrm>
            <a:off x="7848000" y="1380701"/>
            <a:ext cx="3862586" cy="1241470"/>
          </a:xfrm>
          <a:prstGeom prst="rect">
            <a:avLst/>
          </a:prstGeom>
        </p:spPr>
        <p:txBody>
          <a:bodyPr>
            <a:noAutofit/>
          </a:bodyPr>
          <a:lstStyle>
            <a:lvl1pPr marL="0" indent="0" algn="l">
              <a:lnSpc>
                <a:spcPct val="90000"/>
              </a:lnSpc>
              <a:spcBef>
                <a:spcPts val="0"/>
              </a:spcBef>
              <a:buNone/>
              <a:defRPr sz="3600" b="0" i="0">
                <a:solidFill>
                  <a:schemeClr val="bg1"/>
                </a:solidFill>
                <a:latin typeface="Satoshi" pitchFamily="2" charset="77"/>
              </a:defRPr>
            </a:lvl1pPr>
            <a:lvl2pPr algn="l">
              <a:defRPr/>
            </a:lvl2pPr>
            <a:lvl3pPr algn="l">
              <a:defRPr/>
            </a:lvl3pPr>
            <a:lvl4pPr algn="l">
              <a:defRPr/>
            </a:lvl4pPr>
            <a:lvl5pPr algn="l">
              <a:defRPr/>
            </a:lvl5pPr>
          </a:lstStyle>
          <a:p>
            <a:r>
              <a:rPr lang="en-US" dirty="0">
                <a:solidFill>
                  <a:schemeClr val="bg1"/>
                </a:solidFill>
              </a:rPr>
              <a:t>Manager Assist Portal</a:t>
            </a:r>
          </a:p>
        </p:txBody>
      </p:sp>
      <p:sp>
        <p:nvSpPr>
          <p:cNvPr id="17" name="Text Placeholder 30">
            <a:extLst>
              <a:ext uri="{FF2B5EF4-FFF2-40B4-BE49-F238E27FC236}">
                <a16:creationId xmlns:a16="http://schemas.microsoft.com/office/drawing/2014/main" id="{3D9522E3-87F5-9F48-9778-7B8C57433FD5}"/>
              </a:ext>
            </a:extLst>
          </p:cNvPr>
          <p:cNvSpPr>
            <a:spLocks noGrp="1"/>
          </p:cNvSpPr>
          <p:nvPr>
            <p:ph type="body" sz="quarter" idx="19" hasCustomPrompt="1"/>
          </p:nvPr>
        </p:nvSpPr>
        <p:spPr>
          <a:xfrm>
            <a:off x="7848001" y="2694780"/>
            <a:ext cx="4047438" cy="1984314"/>
          </a:xfrm>
          <a:prstGeom prst="rect">
            <a:avLst/>
          </a:prstGeom>
        </p:spPr>
        <p:txBody>
          <a:bodyPr>
            <a:noAutofit/>
          </a:bodyPr>
          <a:lstStyle>
            <a:lvl1pPr marL="0" indent="0" algn="l">
              <a:lnSpc>
                <a:spcPct val="140000"/>
              </a:lnSpc>
              <a:buNone/>
              <a:defRPr sz="1200" b="0" i="0">
                <a:solidFill>
                  <a:srgbClr val="D9D8D6"/>
                </a:solidFill>
                <a:latin typeface="Satoshi" pitchFamily="2" charset="77"/>
              </a:defRPr>
            </a:lvl1pPr>
            <a:lvl2pPr algn="l">
              <a:defRPr/>
            </a:lvl2pPr>
            <a:lvl3pPr algn="l">
              <a:defRPr/>
            </a:lvl3pPr>
            <a:lvl4pPr algn="l">
              <a:defRPr/>
            </a:lvl4pPr>
            <a:lvl5pPr algn="l">
              <a:defRPr/>
            </a:lvl5pPr>
          </a:lstStyle>
          <a:p>
            <a:r>
              <a:rPr lang="en-AU" dirty="0">
                <a:effectLst/>
                <a:latin typeface="Montserrat Light" pitchFamily="2" charset="77"/>
              </a:rPr>
              <a:t>Converge International understands that people face many challenges in their lives and that, sometimes, these require specialised support. We believe the counsellors providing this support should be specialists with specific social or cultural experience, knowledge and understanding.</a:t>
            </a:r>
          </a:p>
        </p:txBody>
      </p:sp>
      <p:pic>
        <p:nvPicPr>
          <p:cNvPr id="2" name="Picture 1">
            <a:extLst>
              <a:ext uri="{FF2B5EF4-FFF2-40B4-BE49-F238E27FC236}">
                <a16:creationId xmlns:a16="http://schemas.microsoft.com/office/drawing/2014/main" id="{4CFADEB1-6910-362E-00DF-CE156754D158}"/>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0367837" y="6227066"/>
            <a:ext cx="1324660" cy="525659"/>
          </a:xfrm>
          <a:prstGeom prst="rect">
            <a:avLst/>
          </a:prstGeom>
        </p:spPr>
      </p:pic>
      <p:sp>
        <p:nvSpPr>
          <p:cNvPr id="3" name="TextBox 2">
            <a:extLst>
              <a:ext uri="{FF2B5EF4-FFF2-40B4-BE49-F238E27FC236}">
                <a16:creationId xmlns:a16="http://schemas.microsoft.com/office/drawing/2014/main" id="{2718D79D-C7DF-A963-1D90-DD3154EA1283}"/>
              </a:ext>
            </a:extLst>
          </p:cNvPr>
          <p:cNvSpPr txBox="1"/>
          <p:nvPr userDrawn="1"/>
        </p:nvSpPr>
        <p:spPr>
          <a:xfrm>
            <a:off x="11750574" y="6434590"/>
            <a:ext cx="312906" cy="200055"/>
          </a:xfrm>
          <a:prstGeom prst="rect">
            <a:avLst/>
          </a:prstGeom>
          <a:noFill/>
        </p:spPr>
        <p:txBody>
          <a:bodyPr wrap="none" rtlCol="0">
            <a:spAutoFit/>
          </a:bodyPr>
          <a:lstStyle/>
          <a:p>
            <a:fld id="{9C8FA883-13F7-C448-894C-3B6D6B7F2F25}" type="slidenum">
              <a:rPr lang="en-US" sz="700" smtClean="0">
                <a:solidFill>
                  <a:schemeClr val="bg1"/>
                </a:solidFill>
                <a:latin typeface="Satoshi" pitchFamily="2" charset="77"/>
              </a:rPr>
              <a:t>‹#›</a:t>
            </a:fld>
            <a:endParaRPr lang="en-US" sz="700" dirty="0">
              <a:solidFill>
                <a:schemeClr val="bg1"/>
              </a:solidFill>
              <a:latin typeface="Satoshi" pitchFamily="2" charset="77"/>
            </a:endParaRPr>
          </a:p>
        </p:txBody>
      </p:sp>
    </p:spTree>
    <p:extLst>
      <p:ext uri="{BB962C8B-B14F-4D97-AF65-F5344CB8AC3E}">
        <p14:creationId xmlns:p14="http://schemas.microsoft.com/office/powerpoint/2010/main" val="7661304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Image, Title, Text 2">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168170A-3212-1CDF-776A-60C80A647495}"/>
              </a:ext>
            </a:extLst>
          </p:cNvPr>
          <p:cNvSpPr/>
          <p:nvPr userDrawn="1"/>
        </p:nvSpPr>
        <p:spPr>
          <a:xfrm>
            <a:off x="-8388" y="0"/>
            <a:ext cx="12200388" cy="6857999"/>
          </a:xfrm>
          <a:prstGeom prst="rect">
            <a:avLst/>
          </a:prstGeom>
          <a:solidFill>
            <a:srgbClr val="074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4">
            <a:extLst>
              <a:ext uri="{FF2B5EF4-FFF2-40B4-BE49-F238E27FC236}">
                <a16:creationId xmlns:a16="http://schemas.microsoft.com/office/drawing/2014/main" id="{7928183A-5E36-ED89-D216-AF5A46FF6E2E}"/>
              </a:ext>
            </a:extLst>
          </p:cNvPr>
          <p:cNvPicPr>
            <a:picLocks noChangeAspect="1"/>
          </p:cNvPicPr>
          <p:nvPr userDrawn="1"/>
        </p:nvPicPr>
        <p:blipFill>
          <a:blip r:embed="rId2" cstate="print">
            <a:alphaModFix amt="50000"/>
            <a:extLst>
              <a:ext uri="{28A0092B-C50C-407E-A947-70E740481C1C}">
                <a14:useLocalDpi xmlns:a14="http://schemas.microsoft.com/office/drawing/2010/main"/>
              </a:ext>
            </a:extLst>
          </a:blip>
          <a:srcRect/>
          <a:stretch/>
        </p:blipFill>
        <p:spPr>
          <a:xfrm flipH="1">
            <a:off x="-8597" y="0"/>
            <a:ext cx="12200596" cy="6858000"/>
          </a:xfrm>
          <a:prstGeom prst="rect">
            <a:avLst/>
          </a:prstGeom>
        </p:spPr>
      </p:pic>
      <p:pic>
        <p:nvPicPr>
          <p:cNvPr id="2" name="Picture 1">
            <a:extLst>
              <a:ext uri="{FF2B5EF4-FFF2-40B4-BE49-F238E27FC236}">
                <a16:creationId xmlns:a16="http://schemas.microsoft.com/office/drawing/2014/main" id="{4CFADEB1-6910-362E-00DF-CE156754D158}"/>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10367837" y="6227066"/>
            <a:ext cx="1324660" cy="525659"/>
          </a:xfrm>
          <a:prstGeom prst="rect">
            <a:avLst/>
          </a:prstGeom>
        </p:spPr>
      </p:pic>
      <p:sp>
        <p:nvSpPr>
          <p:cNvPr id="3" name="TextBox 2">
            <a:extLst>
              <a:ext uri="{FF2B5EF4-FFF2-40B4-BE49-F238E27FC236}">
                <a16:creationId xmlns:a16="http://schemas.microsoft.com/office/drawing/2014/main" id="{2718D79D-C7DF-A963-1D90-DD3154EA1283}"/>
              </a:ext>
            </a:extLst>
          </p:cNvPr>
          <p:cNvSpPr txBox="1"/>
          <p:nvPr userDrawn="1"/>
        </p:nvSpPr>
        <p:spPr>
          <a:xfrm>
            <a:off x="11750574" y="6434590"/>
            <a:ext cx="312906" cy="200055"/>
          </a:xfrm>
          <a:prstGeom prst="rect">
            <a:avLst/>
          </a:prstGeom>
          <a:noFill/>
        </p:spPr>
        <p:txBody>
          <a:bodyPr wrap="none" rtlCol="0">
            <a:spAutoFit/>
          </a:bodyPr>
          <a:lstStyle/>
          <a:p>
            <a:fld id="{9C8FA883-13F7-C448-894C-3B6D6B7F2F25}" type="slidenum">
              <a:rPr lang="en-US" sz="700" smtClean="0">
                <a:solidFill>
                  <a:schemeClr val="bg1"/>
                </a:solidFill>
                <a:latin typeface="Satoshi" pitchFamily="2" charset="77"/>
              </a:rPr>
              <a:t>‹#›</a:t>
            </a:fld>
            <a:endParaRPr lang="en-US" sz="700" dirty="0">
              <a:solidFill>
                <a:schemeClr val="bg1"/>
              </a:solidFill>
              <a:latin typeface="Satoshi" pitchFamily="2" charset="77"/>
            </a:endParaRPr>
          </a:p>
        </p:txBody>
      </p:sp>
    </p:spTree>
    <p:extLst>
      <p:ext uri="{BB962C8B-B14F-4D97-AF65-F5344CB8AC3E}">
        <p14:creationId xmlns:p14="http://schemas.microsoft.com/office/powerpoint/2010/main" val="31443582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Title Placeholder 15">
            <a:extLst>
              <a:ext uri="{FF2B5EF4-FFF2-40B4-BE49-F238E27FC236}">
                <a16:creationId xmlns:a16="http://schemas.microsoft.com/office/drawing/2014/main" id="{18599CBD-A15C-4E34-BA3D-2046BEB9CDB5}"/>
              </a:ext>
            </a:extLst>
          </p:cNvPr>
          <p:cNvSpPr>
            <a:spLocks noGrp="1"/>
          </p:cNvSpPr>
          <p:nvPr>
            <p:ph type="title"/>
          </p:nvPr>
        </p:nvSpPr>
        <p:spPr>
          <a:xfrm>
            <a:off x="838200" y="359617"/>
            <a:ext cx="10515600" cy="605483"/>
          </a:xfrm>
          <a:prstGeom prst="rect">
            <a:avLst/>
          </a:prstGeom>
        </p:spPr>
        <p:txBody>
          <a:bodyPr vert="horz" lIns="91440" tIns="45720" rIns="91440" bIns="45720" rtlCol="0" anchor="ctr">
            <a:noAutofit/>
          </a:bodyPr>
          <a:lstStyle/>
          <a:p>
            <a:r>
              <a:rPr lang="en-US"/>
              <a:t>Click to edit Master title style</a:t>
            </a:r>
          </a:p>
        </p:txBody>
      </p:sp>
    </p:spTree>
    <p:extLst>
      <p:ext uri="{BB962C8B-B14F-4D97-AF65-F5344CB8AC3E}">
        <p14:creationId xmlns:p14="http://schemas.microsoft.com/office/powerpoint/2010/main" val="2343985082"/>
      </p:ext>
    </p:extLst>
  </p:cSld>
  <p:clrMap bg1="lt1" tx1="dk1" bg2="lt2" tx2="dk2" accent1="accent1" accent2="accent2" accent3="accent3" accent4="accent4" accent5="accent5" accent6="accent6" hlink="hlink" folHlink="folHlink"/>
  <p:sldLayoutIdLst>
    <p:sldLayoutId id="2147483768" r:id="rId1"/>
    <p:sldLayoutId id="2147483848" r:id="rId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ctr" defTabSz="914400" rtl="0" eaLnBrk="1" latinLnBrk="0" hangingPunct="1">
        <a:lnSpc>
          <a:spcPct val="90000"/>
        </a:lnSpc>
        <a:spcBef>
          <a:spcPct val="0"/>
        </a:spcBef>
        <a:buNone/>
        <a:defRPr sz="3800" kern="1200">
          <a:solidFill>
            <a:schemeClr val="tx1"/>
          </a:solidFill>
          <a:latin typeface="Open Sans bold" panose="020B0806030504020204" pitchFamily="34" charset="0"/>
          <a:ea typeface="Open Sans bold" panose="020B0806030504020204" pitchFamily="34" charset="0"/>
          <a:cs typeface="Open Sans bold" panose="020B0806030504020204" pitchFamily="34" charset="0"/>
        </a:defRPr>
      </a:lvl1pPr>
    </p:titleStyle>
    <p:bodyStyle>
      <a:lvl1pPr marL="0" indent="0" algn="ctr" defTabSz="914400" rtl="0" eaLnBrk="1" latinLnBrk="0" hangingPunct="1">
        <a:lnSpc>
          <a:spcPct val="90000"/>
        </a:lnSpc>
        <a:spcBef>
          <a:spcPts val="1000"/>
        </a:spcBef>
        <a:buFontTx/>
        <a:buNone/>
        <a:defRPr sz="1700" kern="1200">
          <a:solidFill>
            <a:schemeClr val="tx1"/>
          </a:solidFill>
          <a:latin typeface="Raleway" panose="020B0503030101060003" pitchFamily="34" charset="0"/>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7323738"/>
      </p:ext>
    </p:extLst>
  </p:cSld>
  <p:clrMap bg1="lt1" tx1="dk1" bg2="lt2" tx2="dk2" accent1="accent1" accent2="accent2" accent3="accent3" accent4="accent4" accent5="accent5" accent6="accent6" hlink="hlink" folHlink="folHlink"/>
  <p:sldLayoutIdLst>
    <p:sldLayoutId id="2147483838" r:id="rId1"/>
    <p:sldLayoutId id="2147483846" r:id="rId2"/>
    <p:sldLayoutId id="2147483856" r:id="rId3"/>
    <p:sldLayoutId id="2147483843" r:id="rId4"/>
    <p:sldLayoutId id="2147483823" r:id="rId5"/>
    <p:sldLayoutId id="2147483857"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ctr" defTabSz="914400" rtl="0" eaLnBrk="1" latinLnBrk="0" hangingPunct="1">
        <a:lnSpc>
          <a:spcPct val="90000"/>
        </a:lnSpc>
        <a:spcBef>
          <a:spcPct val="0"/>
        </a:spcBef>
        <a:buNone/>
        <a:defRPr sz="3800" kern="1200">
          <a:solidFill>
            <a:schemeClr val="tx1"/>
          </a:solidFill>
          <a:latin typeface="Open Sans bold" panose="020B0806030504020204" pitchFamily="34" charset="0"/>
          <a:ea typeface="Open Sans bold" panose="020B0806030504020204" pitchFamily="34" charset="0"/>
          <a:cs typeface="Open Sans bold" panose="020B0806030504020204" pitchFamily="34" charset="0"/>
        </a:defRPr>
      </a:lvl1pPr>
    </p:titleStyle>
    <p:bodyStyle>
      <a:lvl1pPr marL="0" indent="0" algn="ctr" defTabSz="914400" rtl="0" eaLnBrk="1" latinLnBrk="0" hangingPunct="1">
        <a:lnSpc>
          <a:spcPct val="90000"/>
        </a:lnSpc>
        <a:spcBef>
          <a:spcPts val="1000"/>
        </a:spcBef>
        <a:buFontTx/>
        <a:buNone/>
        <a:defRPr sz="1700" kern="1200">
          <a:solidFill>
            <a:schemeClr val="tx1"/>
          </a:solidFill>
          <a:latin typeface="Raleway" panose="020B0503030101060003" pitchFamily="34" charset="0"/>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4.png"/><Relationship Id="rId1" Type="http://schemas.openxmlformats.org/officeDocument/2006/relationships/slideLayout" Target="../slideLayouts/slideLayout8.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5.png"/><Relationship Id="rId1" Type="http://schemas.openxmlformats.org/officeDocument/2006/relationships/slideLayout" Target="../slideLayouts/slideLayout8.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6.png"/><Relationship Id="rId1" Type="http://schemas.openxmlformats.org/officeDocument/2006/relationships/slideLayout" Target="../slideLayouts/slideLayout8.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0.png"/><Relationship Id="rId1" Type="http://schemas.openxmlformats.org/officeDocument/2006/relationships/slideLayout" Target="../slideLayouts/slideLayout8.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Layout" Target="../slideLayouts/slideLayout8.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svg"/></Relationships>
</file>

<file path=ppt/slides/_rels/slide15.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7.png"/><Relationship Id="rId1" Type="http://schemas.openxmlformats.org/officeDocument/2006/relationships/slideLayout" Target="../slideLayouts/slideLayout8.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35.svg"/></Relationships>
</file>

<file path=ppt/slides/_rels/slide1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convergeinternational.com.au/converge-app/converge-move/" TargetMode="External"/><Relationship Id="rId1" Type="http://schemas.openxmlformats.org/officeDocument/2006/relationships/slideLayout" Target="../slideLayouts/slideLayout7.xml"/><Relationship Id="rId5" Type="http://schemas.openxmlformats.org/officeDocument/2006/relationships/image" Target="../media/image43.png"/><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hyperlink" Target="convergeinternational.com.au/support"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hyperlink" Target="https://apps.apple.com/au/app/converge-international/id1118947629" TargetMode="External"/><Relationship Id="rId2" Type="http://schemas.openxmlformats.org/officeDocument/2006/relationships/hyperlink" Target="mailto:converge-no-reply@customersupport.team" TargetMode="External"/><Relationship Id="rId1" Type="http://schemas.openxmlformats.org/officeDocument/2006/relationships/slideLayout" Target="../slideLayouts/slideLayout4.xml"/><Relationship Id="rId6" Type="http://schemas.openxmlformats.org/officeDocument/2006/relationships/image" Target="../media/image48.png"/><Relationship Id="rId5" Type="http://schemas.openxmlformats.org/officeDocument/2006/relationships/hyperlink" Target="https://play.google.com/store/search?q=converge+international&amp;c=apps&amp;hl=en" TargetMode="External"/><Relationship Id="rId4" Type="http://schemas.openxmlformats.org/officeDocument/2006/relationships/image" Target="../media/image47.png"/></Relationships>
</file>

<file path=ppt/slides/_rels/slide21.xml.rels><?xml version="1.0" encoding="UTF-8" standalone="yes"?>
<Relationships xmlns="http://schemas.openxmlformats.org/package/2006/relationships"><Relationship Id="rId3" Type="http://schemas.openxmlformats.org/officeDocument/2006/relationships/hyperlink" Target="http://convergeinternational.com.au/privacy-policy/" TargetMode="Externa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hyperlink" Target="https://convergeintl.atlassian.net/servicedesk/customer/portal/5/group/23/create/139" TargetMode="Externa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info.convergeinternational.com.au/client-onboarding" TargetMode="External"/><Relationship Id="rId1" Type="http://schemas.openxmlformats.org/officeDocument/2006/relationships/slideLayout" Target="../slideLayouts/slideLayout8.xml"/><Relationship Id="rId5" Type="http://schemas.openxmlformats.org/officeDocument/2006/relationships/image" Target="../media/image12.emf"/><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hyperlink" Target="https://apps.apple.com/au/app/converge-international/id1118947629" TargetMode="External"/><Relationship Id="rId1" Type="http://schemas.openxmlformats.org/officeDocument/2006/relationships/slideLayout" Target="../slideLayouts/slideLayout8.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hyperlink" Target="https://play.google.com/store/search?q=converge+international&amp;c=apps&amp;hl=en"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8.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3.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A03F4DD-6941-30E5-2E87-BBCD78E85C43}"/>
              </a:ext>
            </a:extLst>
          </p:cNvPr>
          <p:cNvPicPr>
            <a:picLocks noChangeAspect="1"/>
          </p:cNvPicPr>
          <p:nvPr/>
        </p:nvPicPr>
        <p:blipFill>
          <a:blip r:embed="rId3" cstate="print">
            <a:alphaModFix amt="70000"/>
            <a:extLst>
              <a:ext uri="{28A0092B-C50C-407E-A947-70E740481C1C}">
                <a14:useLocalDpi xmlns:a14="http://schemas.microsoft.com/office/drawing/2010/main"/>
              </a:ext>
            </a:extLst>
          </a:blip>
          <a:srcRect/>
          <a:stretch/>
        </p:blipFill>
        <p:spPr>
          <a:xfrm rot="10800000">
            <a:off x="4584612" y="389"/>
            <a:ext cx="7607387" cy="6857609"/>
          </a:xfrm>
          <a:prstGeom prst="rect">
            <a:avLst/>
          </a:prstGeom>
        </p:spPr>
      </p:pic>
      <p:sp>
        <p:nvSpPr>
          <p:cNvPr id="8" name="object 2">
            <a:extLst>
              <a:ext uri="{FF2B5EF4-FFF2-40B4-BE49-F238E27FC236}">
                <a16:creationId xmlns:a16="http://schemas.microsoft.com/office/drawing/2014/main" id="{F59900E6-F998-A846-3659-9E70EBEA5438}"/>
              </a:ext>
            </a:extLst>
          </p:cNvPr>
          <p:cNvSpPr/>
          <p:nvPr/>
        </p:nvSpPr>
        <p:spPr>
          <a:xfrm>
            <a:off x="0" y="-2007"/>
            <a:ext cx="4903304" cy="6859618"/>
          </a:xfrm>
          <a:custGeom>
            <a:avLst/>
            <a:gdLst/>
            <a:ahLst/>
            <a:cxnLst/>
            <a:rect l="l" t="t" r="r" b="b"/>
            <a:pathLst>
              <a:path w="8083550" h="11308715">
                <a:moveTo>
                  <a:pt x="7559977" y="0"/>
                </a:moveTo>
                <a:lnTo>
                  <a:pt x="0" y="0"/>
                </a:lnTo>
                <a:lnTo>
                  <a:pt x="0" y="11308556"/>
                </a:lnTo>
                <a:lnTo>
                  <a:pt x="7559977" y="11308556"/>
                </a:lnTo>
                <a:lnTo>
                  <a:pt x="7607629" y="11306416"/>
                </a:lnTo>
                <a:lnTo>
                  <a:pt x="7654084" y="11300121"/>
                </a:lnTo>
                <a:lnTo>
                  <a:pt x="7699155" y="11289854"/>
                </a:lnTo>
                <a:lnTo>
                  <a:pt x="7742657" y="11275801"/>
                </a:lnTo>
                <a:lnTo>
                  <a:pt x="7784407" y="11258147"/>
                </a:lnTo>
                <a:lnTo>
                  <a:pt x="7824218" y="11237076"/>
                </a:lnTo>
                <a:lnTo>
                  <a:pt x="7861907" y="11212773"/>
                </a:lnTo>
                <a:lnTo>
                  <a:pt x="7897289" y="11185424"/>
                </a:lnTo>
                <a:lnTo>
                  <a:pt x="7930177" y="11155212"/>
                </a:lnTo>
                <a:lnTo>
                  <a:pt x="7960389" y="11122323"/>
                </a:lnTo>
                <a:lnTo>
                  <a:pt x="7987739" y="11086942"/>
                </a:lnTo>
                <a:lnTo>
                  <a:pt x="8012041" y="11049253"/>
                </a:lnTo>
                <a:lnTo>
                  <a:pt x="8033112" y="11009442"/>
                </a:lnTo>
                <a:lnTo>
                  <a:pt x="8050766" y="10967692"/>
                </a:lnTo>
                <a:lnTo>
                  <a:pt x="8064819" y="10924189"/>
                </a:lnTo>
                <a:lnTo>
                  <a:pt x="8075086" y="10879119"/>
                </a:lnTo>
                <a:lnTo>
                  <a:pt x="8081381" y="10832664"/>
                </a:lnTo>
                <a:lnTo>
                  <a:pt x="8083521" y="10785011"/>
                </a:lnTo>
                <a:lnTo>
                  <a:pt x="8083521" y="523544"/>
                </a:lnTo>
                <a:lnTo>
                  <a:pt x="8081381" y="475891"/>
                </a:lnTo>
                <a:lnTo>
                  <a:pt x="8075086" y="429437"/>
                </a:lnTo>
                <a:lnTo>
                  <a:pt x="8064819" y="384366"/>
                </a:lnTo>
                <a:lnTo>
                  <a:pt x="8050766" y="340863"/>
                </a:lnTo>
                <a:lnTo>
                  <a:pt x="8033112" y="299114"/>
                </a:lnTo>
                <a:lnTo>
                  <a:pt x="8012041" y="259302"/>
                </a:lnTo>
                <a:lnTo>
                  <a:pt x="7987739" y="221613"/>
                </a:lnTo>
                <a:lnTo>
                  <a:pt x="7960389" y="186232"/>
                </a:lnTo>
                <a:lnTo>
                  <a:pt x="7930177" y="153343"/>
                </a:lnTo>
                <a:lnTo>
                  <a:pt x="7897289" y="123131"/>
                </a:lnTo>
                <a:lnTo>
                  <a:pt x="7861907" y="95782"/>
                </a:lnTo>
                <a:lnTo>
                  <a:pt x="7824218" y="71479"/>
                </a:lnTo>
                <a:lnTo>
                  <a:pt x="7784407" y="50408"/>
                </a:lnTo>
                <a:lnTo>
                  <a:pt x="7742657" y="32754"/>
                </a:lnTo>
                <a:lnTo>
                  <a:pt x="7699155" y="18701"/>
                </a:lnTo>
                <a:lnTo>
                  <a:pt x="7654084" y="8435"/>
                </a:lnTo>
                <a:lnTo>
                  <a:pt x="7607629" y="2139"/>
                </a:lnTo>
                <a:lnTo>
                  <a:pt x="7559977" y="0"/>
                </a:lnTo>
                <a:close/>
              </a:path>
            </a:pathLst>
          </a:custGeom>
          <a:solidFill>
            <a:srgbClr val="074556"/>
          </a:solidFill>
        </p:spPr>
        <p:txBody>
          <a:bodyPr wrap="square" lIns="0" tIns="0" rIns="0" bIns="0" rtlCol="0"/>
          <a:lstStyle/>
          <a:p>
            <a:endParaRPr sz="1092"/>
          </a:p>
        </p:txBody>
      </p:sp>
      <p:sp>
        <p:nvSpPr>
          <p:cNvPr id="12" name="TextBox 11">
            <a:extLst>
              <a:ext uri="{FF2B5EF4-FFF2-40B4-BE49-F238E27FC236}">
                <a16:creationId xmlns:a16="http://schemas.microsoft.com/office/drawing/2014/main" id="{5D836FD8-7ACB-F6B1-E2CE-703D0E4DDBDC}"/>
              </a:ext>
            </a:extLst>
          </p:cNvPr>
          <p:cNvSpPr txBox="1"/>
          <p:nvPr/>
        </p:nvSpPr>
        <p:spPr>
          <a:xfrm>
            <a:off x="373700" y="2736309"/>
            <a:ext cx="4377780" cy="1200329"/>
          </a:xfrm>
          <a:prstGeom prst="rect">
            <a:avLst/>
          </a:prstGeom>
          <a:noFill/>
        </p:spPr>
        <p:txBody>
          <a:bodyPr wrap="square" rtlCol="0">
            <a:spAutoFit/>
          </a:bodyPr>
          <a:lstStyle/>
          <a:p>
            <a:r>
              <a:rPr lang="en-AU" sz="3600" b="1" dirty="0">
                <a:solidFill>
                  <a:schemeClr val="bg1"/>
                </a:solidFill>
                <a:latin typeface="Satoshi" pitchFamily="2" charset="77"/>
              </a:rPr>
              <a:t>Converge App</a:t>
            </a:r>
          </a:p>
          <a:p>
            <a:r>
              <a:rPr lang="en-AU" sz="3600" b="1" dirty="0">
                <a:solidFill>
                  <a:srgbClr val="19F076"/>
                </a:solidFill>
                <a:latin typeface="Satoshi" pitchFamily="2" charset="77"/>
              </a:rPr>
              <a:t>Starter Kit</a:t>
            </a:r>
          </a:p>
        </p:txBody>
      </p:sp>
      <p:pic>
        <p:nvPicPr>
          <p:cNvPr id="5" name="Picture 4">
            <a:extLst>
              <a:ext uri="{FF2B5EF4-FFF2-40B4-BE49-F238E27FC236}">
                <a16:creationId xmlns:a16="http://schemas.microsoft.com/office/drawing/2014/main" id="{72ACFB0D-4B68-11FF-55CE-288EA062071D}"/>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468663" y="462588"/>
            <a:ext cx="2603102" cy="1032977"/>
          </a:xfrm>
          <a:prstGeom prst="rect">
            <a:avLst/>
          </a:prstGeom>
        </p:spPr>
      </p:pic>
      <p:pic>
        <p:nvPicPr>
          <p:cNvPr id="9" name="Picture 8">
            <a:extLst>
              <a:ext uri="{FF2B5EF4-FFF2-40B4-BE49-F238E27FC236}">
                <a16:creationId xmlns:a16="http://schemas.microsoft.com/office/drawing/2014/main" id="{0A9AA13F-04BA-F5EB-050E-923DDB1723F2}"/>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a:off x="3976577" y="254921"/>
            <a:ext cx="8867552" cy="6504092"/>
          </a:xfrm>
          <a:prstGeom prst="rect">
            <a:avLst/>
          </a:prstGeom>
        </p:spPr>
      </p:pic>
      <p:sp>
        <p:nvSpPr>
          <p:cNvPr id="2" name="object 24">
            <a:extLst>
              <a:ext uri="{FF2B5EF4-FFF2-40B4-BE49-F238E27FC236}">
                <a16:creationId xmlns:a16="http://schemas.microsoft.com/office/drawing/2014/main" id="{87F8369E-2C93-0BBF-39E5-757284E8F05F}"/>
              </a:ext>
            </a:extLst>
          </p:cNvPr>
          <p:cNvSpPr txBox="1"/>
          <p:nvPr/>
        </p:nvSpPr>
        <p:spPr>
          <a:xfrm>
            <a:off x="468663" y="3980169"/>
            <a:ext cx="4162201" cy="838773"/>
          </a:xfrm>
          <a:prstGeom prst="rect">
            <a:avLst/>
          </a:prstGeom>
        </p:spPr>
        <p:txBody>
          <a:bodyPr vert="horz" wrap="square" lIns="0" tIns="7701" rIns="0" bIns="0" rtlCol="0">
            <a:spAutoFit/>
          </a:bodyPr>
          <a:lstStyle/>
          <a:p>
            <a:r>
              <a:rPr lang="en-GB" b="1" dirty="0">
                <a:solidFill>
                  <a:srgbClr val="19F076"/>
                </a:solidFill>
                <a:latin typeface="Satoshi" pitchFamily="2" charset="77"/>
              </a:rPr>
              <a:t>Everything you need to know </a:t>
            </a:r>
          </a:p>
          <a:p>
            <a:r>
              <a:rPr lang="en-GB" b="1" dirty="0">
                <a:solidFill>
                  <a:srgbClr val="19F076"/>
                </a:solidFill>
                <a:latin typeface="Satoshi" pitchFamily="2" charset="77"/>
              </a:rPr>
              <a:t>to make the most of the </a:t>
            </a:r>
            <a:br>
              <a:rPr lang="en-GB" b="1" dirty="0">
                <a:solidFill>
                  <a:srgbClr val="19F076"/>
                </a:solidFill>
                <a:latin typeface="Satoshi" pitchFamily="2" charset="77"/>
              </a:rPr>
            </a:br>
            <a:r>
              <a:rPr lang="en-GB" b="1" dirty="0">
                <a:solidFill>
                  <a:srgbClr val="19F076"/>
                </a:solidFill>
                <a:latin typeface="Satoshi" pitchFamily="2" charset="77"/>
              </a:rPr>
              <a:t>Converge app.</a:t>
            </a:r>
          </a:p>
        </p:txBody>
      </p:sp>
    </p:spTree>
    <p:extLst>
      <p:ext uri="{BB962C8B-B14F-4D97-AF65-F5344CB8AC3E}">
        <p14:creationId xmlns:p14="http://schemas.microsoft.com/office/powerpoint/2010/main" val="2615225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39CBFD-9CC7-5535-1277-49F79435CD21}"/>
            </a:ext>
          </a:extLst>
        </p:cNvPr>
        <p:cNvGrpSpPr/>
        <p:nvPr/>
      </p:nvGrpSpPr>
      <p:grpSpPr>
        <a:xfrm>
          <a:off x="0" y="0"/>
          <a:ext cx="0" cy="0"/>
          <a:chOff x="0" y="0"/>
          <a:chExt cx="0" cy="0"/>
        </a:xfrm>
      </p:grpSpPr>
      <p:sp>
        <p:nvSpPr>
          <p:cNvPr id="4" name="object 6">
            <a:extLst>
              <a:ext uri="{FF2B5EF4-FFF2-40B4-BE49-F238E27FC236}">
                <a16:creationId xmlns:a16="http://schemas.microsoft.com/office/drawing/2014/main" id="{D6F1CBC5-C51D-E7F5-AB78-8C28594EB5B6}"/>
              </a:ext>
            </a:extLst>
          </p:cNvPr>
          <p:cNvSpPr/>
          <p:nvPr/>
        </p:nvSpPr>
        <p:spPr>
          <a:xfrm>
            <a:off x="4751480" y="860645"/>
            <a:ext cx="7059456" cy="5037422"/>
          </a:xfrm>
          <a:custGeom>
            <a:avLst/>
            <a:gdLst/>
            <a:ahLst/>
            <a:cxnLst/>
            <a:rect l="l" t="t" r="r" b="b"/>
            <a:pathLst>
              <a:path w="12942569" h="9235440">
                <a:moveTo>
                  <a:pt x="12418470" y="0"/>
                </a:moveTo>
                <a:lnTo>
                  <a:pt x="523544" y="0"/>
                </a:lnTo>
                <a:lnTo>
                  <a:pt x="475891" y="2139"/>
                </a:lnTo>
                <a:lnTo>
                  <a:pt x="429437" y="8435"/>
                </a:lnTo>
                <a:lnTo>
                  <a:pt x="384366" y="18701"/>
                </a:lnTo>
                <a:lnTo>
                  <a:pt x="340863" y="32754"/>
                </a:lnTo>
                <a:lnTo>
                  <a:pt x="299114" y="50408"/>
                </a:lnTo>
                <a:lnTo>
                  <a:pt x="259302" y="71479"/>
                </a:lnTo>
                <a:lnTo>
                  <a:pt x="221613" y="95782"/>
                </a:lnTo>
                <a:lnTo>
                  <a:pt x="186232" y="123131"/>
                </a:lnTo>
                <a:lnTo>
                  <a:pt x="153343" y="153343"/>
                </a:lnTo>
                <a:lnTo>
                  <a:pt x="123131" y="186232"/>
                </a:lnTo>
                <a:lnTo>
                  <a:pt x="95782" y="221613"/>
                </a:lnTo>
                <a:lnTo>
                  <a:pt x="71479" y="259302"/>
                </a:lnTo>
                <a:lnTo>
                  <a:pt x="50408" y="299114"/>
                </a:lnTo>
                <a:lnTo>
                  <a:pt x="32754" y="340863"/>
                </a:lnTo>
                <a:lnTo>
                  <a:pt x="18701" y="384366"/>
                </a:lnTo>
                <a:lnTo>
                  <a:pt x="8435" y="429437"/>
                </a:lnTo>
                <a:lnTo>
                  <a:pt x="2139" y="475891"/>
                </a:lnTo>
                <a:lnTo>
                  <a:pt x="0" y="523544"/>
                </a:lnTo>
                <a:lnTo>
                  <a:pt x="0" y="8711776"/>
                </a:lnTo>
                <a:lnTo>
                  <a:pt x="2139" y="8759429"/>
                </a:lnTo>
                <a:lnTo>
                  <a:pt x="8435" y="8805883"/>
                </a:lnTo>
                <a:lnTo>
                  <a:pt x="18701" y="8850954"/>
                </a:lnTo>
                <a:lnTo>
                  <a:pt x="32754" y="8894457"/>
                </a:lnTo>
                <a:lnTo>
                  <a:pt x="50408" y="8936206"/>
                </a:lnTo>
                <a:lnTo>
                  <a:pt x="71479" y="8976018"/>
                </a:lnTo>
                <a:lnTo>
                  <a:pt x="95782" y="9013707"/>
                </a:lnTo>
                <a:lnTo>
                  <a:pt x="123131" y="9049088"/>
                </a:lnTo>
                <a:lnTo>
                  <a:pt x="153343" y="9081977"/>
                </a:lnTo>
                <a:lnTo>
                  <a:pt x="186232" y="9112189"/>
                </a:lnTo>
                <a:lnTo>
                  <a:pt x="221613" y="9139538"/>
                </a:lnTo>
                <a:lnTo>
                  <a:pt x="259302" y="9163841"/>
                </a:lnTo>
                <a:lnTo>
                  <a:pt x="299114" y="9184912"/>
                </a:lnTo>
                <a:lnTo>
                  <a:pt x="340863" y="9202566"/>
                </a:lnTo>
                <a:lnTo>
                  <a:pt x="384366" y="9216619"/>
                </a:lnTo>
                <a:lnTo>
                  <a:pt x="429437" y="9226885"/>
                </a:lnTo>
                <a:lnTo>
                  <a:pt x="475891" y="9233181"/>
                </a:lnTo>
                <a:lnTo>
                  <a:pt x="523544" y="9235320"/>
                </a:lnTo>
                <a:lnTo>
                  <a:pt x="12418470" y="9235320"/>
                </a:lnTo>
                <a:lnTo>
                  <a:pt x="12466122" y="9233181"/>
                </a:lnTo>
                <a:lnTo>
                  <a:pt x="12512577" y="9226885"/>
                </a:lnTo>
                <a:lnTo>
                  <a:pt x="12557647" y="9216619"/>
                </a:lnTo>
                <a:lnTo>
                  <a:pt x="12601150" y="9202566"/>
                </a:lnTo>
                <a:lnTo>
                  <a:pt x="12642900" y="9184912"/>
                </a:lnTo>
                <a:lnTo>
                  <a:pt x="12682711" y="9163841"/>
                </a:lnTo>
                <a:lnTo>
                  <a:pt x="12720400" y="9139538"/>
                </a:lnTo>
                <a:lnTo>
                  <a:pt x="12755781" y="9112189"/>
                </a:lnTo>
                <a:lnTo>
                  <a:pt x="12788670" y="9081977"/>
                </a:lnTo>
                <a:lnTo>
                  <a:pt x="12818882" y="9049088"/>
                </a:lnTo>
                <a:lnTo>
                  <a:pt x="12846231" y="9013707"/>
                </a:lnTo>
                <a:lnTo>
                  <a:pt x="12870534" y="8976018"/>
                </a:lnTo>
                <a:lnTo>
                  <a:pt x="12891605" y="8936206"/>
                </a:lnTo>
                <a:lnTo>
                  <a:pt x="12909259" y="8894457"/>
                </a:lnTo>
                <a:lnTo>
                  <a:pt x="12923312" y="8850954"/>
                </a:lnTo>
                <a:lnTo>
                  <a:pt x="12933579" y="8805883"/>
                </a:lnTo>
                <a:lnTo>
                  <a:pt x="12939874" y="8759429"/>
                </a:lnTo>
                <a:lnTo>
                  <a:pt x="12942014" y="8711776"/>
                </a:lnTo>
                <a:lnTo>
                  <a:pt x="12942014" y="523544"/>
                </a:lnTo>
                <a:lnTo>
                  <a:pt x="12939874" y="475891"/>
                </a:lnTo>
                <a:lnTo>
                  <a:pt x="12933579" y="429437"/>
                </a:lnTo>
                <a:lnTo>
                  <a:pt x="12923312" y="384366"/>
                </a:lnTo>
                <a:lnTo>
                  <a:pt x="12909259" y="340863"/>
                </a:lnTo>
                <a:lnTo>
                  <a:pt x="12891605" y="299114"/>
                </a:lnTo>
                <a:lnTo>
                  <a:pt x="12870534" y="259302"/>
                </a:lnTo>
                <a:lnTo>
                  <a:pt x="12846231" y="221613"/>
                </a:lnTo>
                <a:lnTo>
                  <a:pt x="12818882" y="186232"/>
                </a:lnTo>
                <a:lnTo>
                  <a:pt x="12788670" y="153343"/>
                </a:lnTo>
                <a:lnTo>
                  <a:pt x="12755781" y="123131"/>
                </a:lnTo>
                <a:lnTo>
                  <a:pt x="12720400" y="95782"/>
                </a:lnTo>
                <a:lnTo>
                  <a:pt x="12682711" y="71479"/>
                </a:lnTo>
                <a:lnTo>
                  <a:pt x="12642900" y="50408"/>
                </a:lnTo>
                <a:lnTo>
                  <a:pt x="12601150" y="32754"/>
                </a:lnTo>
                <a:lnTo>
                  <a:pt x="12557647" y="18701"/>
                </a:lnTo>
                <a:lnTo>
                  <a:pt x="12512577" y="8435"/>
                </a:lnTo>
                <a:lnTo>
                  <a:pt x="12466122" y="2139"/>
                </a:lnTo>
                <a:lnTo>
                  <a:pt x="12418470" y="0"/>
                </a:lnTo>
                <a:close/>
              </a:path>
            </a:pathLst>
          </a:custGeom>
          <a:solidFill>
            <a:srgbClr val="FFFFFF"/>
          </a:solidFill>
        </p:spPr>
        <p:txBody>
          <a:bodyPr wrap="square" lIns="0" tIns="0" rIns="0" bIns="0" rtlCol="0"/>
          <a:lstStyle/>
          <a:p>
            <a:endParaRPr sz="1092"/>
          </a:p>
        </p:txBody>
      </p:sp>
      <p:sp>
        <p:nvSpPr>
          <p:cNvPr id="5" name="TextBox 4">
            <a:extLst>
              <a:ext uri="{FF2B5EF4-FFF2-40B4-BE49-F238E27FC236}">
                <a16:creationId xmlns:a16="http://schemas.microsoft.com/office/drawing/2014/main" id="{58BBF875-3F67-CC34-FC42-4E27570D732E}"/>
              </a:ext>
            </a:extLst>
          </p:cNvPr>
          <p:cNvSpPr txBox="1"/>
          <p:nvPr/>
        </p:nvSpPr>
        <p:spPr>
          <a:xfrm>
            <a:off x="7731959" y="1383145"/>
            <a:ext cx="34620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000" b="1" dirty="0">
                <a:solidFill>
                  <a:srgbClr val="074556"/>
                </a:solidFill>
                <a:latin typeface="Satoshi" pitchFamily="2" charset="77"/>
              </a:rPr>
              <a:t>Once your employees have signed up, they have unlimited and free access to a range of features.</a:t>
            </a:r>
          </a:p>
        </p:txBody>
      </p:sp>
      <p:sp>
        <p:nvSpPr>
          <p:cNvPr id="12" name="TextBox 11">
            <a:extLst>
              <a:ext uri="{FF2B5EF4-FFF2-40B4-BE49-F238E27FC236}">
                <a16:creationId xmlns:a16="http://schemas.microsoft.com/office/drawing/2014/main" id="{0FE62381-9B16-A54E-89DB-F2AF2FE2F317}"/>
              </a:ext>
            </a:extLst>
          </p:cNvPr>
          <p:cNvSpPr txBox="1"/>
          <p:nvPr/>
        </p:nvSpPr>
        <p:spPr>
          <a:xfrm>
            <a:off x="373700" y="2551837"/>
            <a:ext cx="4377780" cy="1754326"/>
          </a:xfrm>
          <a:prstGeom prst="rect">
            <a:avLst/>
          </a:prstGeom>
          <a:noFill/>
        </p:spPr>
        <p:txBody>
          <a:bodyPr wrap="square" rtlCol="0">
            <a:spAutoFit/>
          </a:bodyPr>
          <a:lstStyle/>
          <a:p>
            <a:r>
              <a:rPr lang="en-AU" sz="3600" b="1" dirty="0">
                <a:solidFill>
                  <a:schemeClr val="bg1"/>
                </a:solidFill>
                <a:latin typeface="Satoshi" pitchFamily="2" charset="77"/>
              </a:rPr>
              <a:t>Introduce your employees to </a:t>
            </a:r>
            <a:r>
              <a:rPr lang="en-AU" sz="3600" b="1" dirty="0">
                <a:solidFill>
                  <a:srgbClr val="19F076"/>
                </a:solidFill>
                <a:latin typeface="Satoshi" pitchFamily="2" charset="77"/>
              </a:rPr>
              <a:t>better health</a:t>
            </a:r>
          </a:p>
        </p:txBody>
      </p:sp>
      <p:grpSp>
        <p:nvGrpSpPr>
          <p:cNvPr id="28" name="Group 27">
            <a:extLst>
              <a:ext uri="{FF2B5EF4-FFF2-40B4-BE49-F238E27FC236}">
                <a16:creationId xmlns:a16="http://schemas.microsoft.com/office/drawing/2014/main" id="{7CB1673B-DE7D-5B79-6844-C1841EDAB1B5}"/>
              </a:ext>
            </a:extLst>
          </p:cNvPr>
          <p:cNvGrpSpPr/>
          <p:nvPr/>
        </p:nvGrpSpPr>
        <p:grpSpPr>
          <a:xfrm>
            <a:off x="4638634" y="464971"/>
            <a:ext cx="2914732" cy="5828770"/>
            <a:chOff x="3493898" y="3062376"/>
            <a:chExt cx="1769830" cy="3556001"/>
          </a:xfrm>
        </p:grpSpPr>
        <p:pic>
          <p:nvPicPr>
            <p:cNvPr id="29" name="Picture 28">
              <a:extLst>
                <a:ext uri="{FF2B5EF4-FFF2-40B4-BE49-F238E27FC236}">
                  <a16:creationId xmlns:a16="http://schemas.microsoft.com/office/drawing/2014/main" id="{031BD311-931A-9299-F65E-FF0D20A768AF}"/>
                </a:ext>
              </a:extLst>
            </p:cNvPr>
            <p:cNvPicPr>
              <a:picLocks noChangeAspect="1"/>
            </p:cNvPicPr>
            <p:nvPr/>
          </p:nvPicPr>
          <p:blipFill>
            <a:blip r:embed="rId2"/>
            <a:stretch>
              <a:fillRect/>
            </a:stretch>
          </p:blipFill>
          <p:spPr>
            <a:xfrm>
              <a:off x="3595503" y="3144927"/>
              <a:ext cx="1628962" cy="3390901"/>
            </a:xfrm>
            <a:prstGeom prst="roundRect">
              <a:avLst>
                <a:gd name="adj" fmla="val 11786"/>
              </a:avLst>
            </a:prstGeom>
            <a:ln>
              <a:solidFill>
                <a:schemeClr val="bg1">
                  <a:lumMod val="65000"/>
                </a:schemeClr>
              </a:solidFill>
            </a:ln>
          </p:spPr>
        </p:pic>
        <p:pic>
          <p:nvPicPr>
            <p:cNvPr id="30" name="Picture 29" descr="A black cell phone with a black screen&#10;&#10;Description automatically generated">
              <a:extLst>
                <a:ext uri="{FF2B5EF4-FFF2-40B4-BE49-F238E27FC236}">
                  <a16:creationId xmlns:a16="http://schemas.microsoft.com/office/drawing/2014/main" id="{FE08612F-489C-3D77-F1CC-CD9639D9844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93898" y="3062376"/>
              <a:ext cx="1769830" cy="3556001"/>
            </a:xfrm>
            <a:prstGeom prst="rect">
              <a:avLst/>
            </a:prstGeom>
          </p:spPr>
        </p:pic>
      </p:grpSp>
      <p:pic>
        <p:nvPicPr>
          <p:cNvPr id="2" name="Picture 1" descr="A green screen with black border&#10;&#10;Description automatically generated">
            <a:extLst>
              <a:ext uri="{FF2B5EF4-FFF2-40B4-BE49-F238E27FC236}">
                <a16:creationId xmlns:a16="http://schemas.microsoft.com/office/drawing/2014/main" id="{C8F5D943-24BA-2025-4F66-A04932E11153}"/>
              </a:ext>
            </a:extLst>
          </p:cNvPr>
          <p:cNvPicPr>
            <a:picLocks noChangeAspect="1"/>
          </p:cNvPicPr>
          <p:nvPr/>
        </p:nvPicPr>
        <p:blipFill>
          <a:blip r:embed="rId4"/>
          <a:stretch>
            <a:fillRect/>
          </a:stretch>
        </p:blipFill>
        <p:spPr>
          <a:xfrm>
            <a:off x="7750379" y="3790652"/>
            <a:ext cx="3845425" cy="841754"/>
          </a:xfrm>
          <a:prstGeom prst="rect">
            <a:avLst/>
          </a:prstGeom>
        </p:spPr>
      </p:pic>
      <p:pic>
        <p:nvPicPr>
          <p:cNvPr id="3" name="Picture 2" descr="A green screen with black border&#10;&#10;Description automatically generated">
            <a:extLst>
              <a:ext uri="{FF2B5EF4-FFF2-40B4-BE49-F238E27FC236}">
                <a16:creationId xmlns:a16="http://schemas.microsoft.com/office/drawing/2014/main" id="{0F3D82BF-E5EF-998F-5569-8FD13C5F2721}"/>
              </a:ext>
            </a:extLst>
          </p:cNvPr>
          <p:cNvPicPr>
            <a:picLocks noChangeAspect="1"/>
          </p:cNvPicPr>
          <p:nvPr/>
        </p:nvPicPr>
        <p:blipFill>
          <a:blip r:embed="rId4"/>
          <a:stretch>
            <a:fillRect/>
          </a:stretch>
        </p:blipFill>
        <p:spPr>
          <a:xfrm>
            <a:off x="7750379" y="3581852"/>
            <a:ext cx="3845425" cy="841754"/>
          </a:xfrm>
          <a:prstGeom prst="rect">
            <a:avLst/>
          </a:prstGeom>
        </p:spPr>
      </p:pic>
      <p:sp>
        <p:nvSpPr>
          <p:cNvPr id="6" name="TextBox 5">
            <a:extLst>
              <a:ext uri="{FF2B5EF4-FFF2-40B4-BE49-F238E27FC236}">
                <a16:creationId xmlns:a16="http://schemas.microsoft.com/office/drawing/2014/main" id="{39B54A4D-7196-A831-DD0D-BC24E379DD67}"/>
              </a:ext>
            </a:extLst>
          </p:cNvPr>
          <p:cNvSpPr txBox="1"/>
          <p:nvPr/>
        </p:nvSpPr>
        <p:spPr>
          <a:xfrm>
            <a:off x="7807980" y="3828251"/>
            <a:ext cx="3517620" cy="584775"/>
          </a:xfrm>
          <a:prstGeom prst="rect">
            <a:avLst/>
          </a:prstGeom>
          <a:noFill/>
        </p:spPr>
        <p:txBody>
          <a:bodyPr wrap="square">
            <a:spAutoFit/>
          </a:bodyPr>
          <a:lstStyle/>
          <a:p>
            <a:r>
              <a:rPr lang="en-AU" sz="1600" b="1" dirty="0">
                <a:solidFill>
                  <a:srgbClr val="074556"/>
                </a:solidFill>
                <a:latin typeface="Satoshi" pitchFamily="2" charset="77"/>
              </a:rPr>
              <a:t>Real-time data tracking across five health areas.</a:t>
            </a:r>
          </a:p>
        </p:txBody>
      </p:sp>
    </p:spTree>
    <p:extLst>
      <p:ext uri="{BB962C8B-B14F-4D97-AF65-F5344CB8AC3E}">
        <p14:creationId xmlns:p14="http://schemas.microsoft.com/office/powerpoint/2010/main" val="3213141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EBCA0D-6433-88B7-A8C8-2D18DDA4CCFE}"/>
            </a:ext>
          </a:extLst>
        </p:cNvPr>
        <p:cNvGrpSpPr/>
        <p:nvPr/>
      </p:nvGrpSpPr>
      <p:grpSpPr>
        <a:xfrm>
          <a:off x="0" y="0"/>
          <a:ext cx="0" cy="0"/>
          <a:chOff x="0" y="0"/>
          <a:chExt cx="0" cy="0"/>
        </a:xfrm>
      </p:grpSpPr>
      <p:sp>
        <p:nvSpPr>
          <p:cNvPr id="4" name="object 6">
            <a:extLst>
              <a:ext uri="{FF2B5EF4-FFF2-40B4-BE49-F238E27FC236}">
                <a16:creationId xmlns:a16="http://schemas.microsoft.com/office/drawing/2014/main" id="{820F2B28-3E4E-FF77-B03E-FDE5DE2F4B19}"/>
              </a:ext>
            </a:extLst>
          </p:cNvPr>
          <p:cNvSpPr/>
          <p:nvPr/>
        </p:nvSpPr>
        <p:spPr>
          <a:xfrm>
            <a:off x="4751480" y="860645"/>
            <a:ext cx="7059456" cy="5037422"/>
          </a:xfrm>
          <a:custGeom>
            <a:avLst/>
            <a:gdLst/>
            <a:ahLst/>
            <a:cxnLst/>
            <a:rect l="l" t="t" r="r" b="b"/>
            <a:pathLst>
              <a:path w="12942569" h="9235440">
                <a:moveTo>
                  <a:pt x="12418470" y="0"/>
                </a:moveTo>
                <a:lnTo>
                  <a:pt x="523544" y="0"/>
                </a:lnTo>
                <a:lnTo>
                  <a:pt x="475891" y="2139"/>
                </a:lnTo>
                <a:lnTo>
                  <a:pt x="429437" y="8435"/>
                </a:lnTo>
                <a:lnTo>
                  <a:pt x="384366" y="18701"/>
                </a:lnTo>
                <a:lnTo>
                  <a:pt x="340863" y="32754"/>
                </a:lnTo>
                <a:lnTo>
                  <a:pt x="299114" y="50408"/>
                </a:lnTo>
                <a:lnTo>
                  <a:pt x="259302" y="71479"/>
                </a:lnTo>
                <a:lnTo>
                  <a:pt x="221613" y="95782"/>
                </a:lnTo>
                <a:lnTo>
                  <a:pt x="186232" y="123131"/>
                </a:lnTo>
                <a:lnTo>
                  <a:pt x="153343" y="153343"/>
                </a:lnTo>
                <a:lnTo>
                  <a:pt x="123131" y="186232"/>
                </a:lnTo>
                <a:lnTo>
                  <a:pt x="95782" y="221613"/>
                </a:lnTo>
                <a:lnTo>
                  <a:pt x="71479" y="259302"/>
                </a:lnTo>
                <a:lnTo>
                  <a:pt x="50408" y="299114"/>
                </a:lnTo>
                <a:lnTo>
                  <a:pt x="32754" y="340863"/>
                </a:lnTo>
                <a:lnTo>
                  <a:pt x="18701" y="384366"/>
                </a:lnTo>
                <a:lnTo>
                  <a:pt x="8435" y="429437"/>
                </a:lnTo>
                <a:lnTo>
                  <a:pt x="2139" y="475891"/>
                </a:lnTo>
                <a:lnTo>
                  <a:pt x="0" y="523544"/>
                </a:lnTo>
                <a:lnTo>
                  <a:pt x="0" y="8711776"/>
                </a:lnTo>
                <a:lnTo>
                  <a:pt x="2139" y="8759429"/>
                </a:lnTo>
                <a:lnTo>
                  <a:pt x="8435" y="8805883"/>
                </a:lnTo>
                <a:lnTo>
                  <a:pt x="18701" y="8850954"/>
                </a:lnTo>
                <a:lnTo>
                  <a:pt x="32754" y="8894457"/>
                </a:lnTo>
                <a:lnTo>
                  <a:pt x="50408" y="8936206"/>
                </a:lnTo>
                <a:lnTo>
                  <a:pt x="71479" y="8976018"/>
                </a:lnTo>
                <a:lnTo>
                  <a:pt x="95782" y="9013707"/>
                </a:lnTo>
                <a:lnTo>
                  <a:pt x="123131" y="9049088"/>
                </a:lnTo>
                <a:lnTo>
                  <a:pt x="153343" y="9081977"/>
                </a:lnTo>
                <a:lnTo>
                  <a:pt x="186232" y="9112189"/>
                </a:lnTo>
                <a:lnTo>
                  <a:pt x="221613" y="9139538"/>
                </a:lnTo>
                <a:lnTo>
                  <a:pt x="259302" y="9163841"/>
                </a:lnTo>
                <a:lnTo>
                  <a:pt x="299114" y="9184912"/>
                </a:lnTo>
                <a:lnTo>
                  <a:pt x="340863" y="9202566"/>
                </a:lnTo>
                <a:lnTo>
                  <a:pt x="384366" y="9216619"/>
                </a:lnTo>
                <a:lnTo>
                  <a:pt x="429437" y="9226885"/>
                </a:lnTo>
                <a:lnTo>
                  <a:pt x="475891" y="9233181"/>
                </a:lnTo>
                <a:lnTo>
                  <a:pt x="523544" y="9235320"/>
                </a:lnTo>
                <a:lnTo>
                  <a:pt x="12418470" y="9235320"/>
                </a:lnTo>
                <a:lnTo>
                  <a:pt x="12466122" y="9233181"/>
                </a:lnTo>
                <a:lnTo>
                  <a:pt x="12512577" y="9226885"/>
                </a:lnTo>
                <a:lnTo>
                  <a:pt x="12557647" y="9216619"/>
                </a:lnTo>
                <a:lnTo>
                  <a:pt x="12601150" y="9202566"/>
                </a:lnTo>
                <a:lnTo>
                  <a:pt x="12642900" y="9184912"/>
                </a:lnTo>
                <a:lnTo>
                  <a:pt x="12682711" y="9163841"/>
                </a:lnTo>
                <a:lnTo>
                  <a:pt x="12720400" y="9139538"/>
                </a:lnTo>
                <a:lnTo>
                  <a:pt x="12755781" y="9112189"/>
                </a:lnTo>
                <a:lnTo>
                  <a:pt x="12788670" y="9081977"/>
                </a:lnTo>
                <a:lnTo>
                  <a:pt x="12818882" y="9049088"/>
                </a:lnTo>
                <a:lnTo>
                  <a:pt x="12846231" y="9013707"/>
                </a:lnTo>
                <a:lnTo>
                  <a:pt x="12870534" y="8976018"/>
                </a:lnTo>
                <a:lnTo>
                  <a:pt x="12891605" y="8936206"/>
                </a:lnTo>
                <a:lnTo>
                  <a:pt x="12909259" y="8894457"/>
                </a:lnTo>
                <a:lnTo>
                  <a:pt x="12923312" y="8850954"/>
                </a:lnTo>
                <a:lnTo>
                  <a:pt x="12933579" y="8805883"/>
                </a:lnTo>
                <a:lnTo>
                  <a:pt x="12939874" y="8759429"/>
                </a:lnTo>
                <a:lnTo>
                  <a:pt x="12942014" y="8711776"/>
                </a:lnTo>
                <a:lnTo>
                  <a:pt x="12942014" y="523544"/>
                </a:lnTo>
                <a:lnTo>
                  <a:pt x="12939874" y="475891"/>
                </a:lnTo>
                <a:lnTo>
                  <a:pt x="12933579" y="429437"/>
                </a:lnTo>
                <a:lnTo>
                  <a:pt x="12923312" y="384366"/>
                </a:lnTo>
                <a:lnTo>
                  <a:pt x="12909259" y="340863"/>
                </a:lnTo>
                <a:lnTo>
                  <a:pt x="12891605" y="299114"/>
                </a:lnTo>
                <a:lnTo>
                  <a:pt x="12870534" y="259302"/>
                </a:lnTo>
                <a:lnTo>
                  <a:pt x="12846231" y="221613"/>
                </a:lnTo>
                <a:lnTo>
                  <a:pt x="12818882" y="186232"/>
                </a:lnTo>
                <a:lnTo>
                  <a:pt x="12788670" y="153343"/>
                </a:lnTo>
                <a:lnTo>
                  <a:pt x="12755781" y="123131"/>
                </a:lnTo>
                <a:lnTo>
                  <a:pt x="12720400" y="95782"/>
                </a:lnTo>
                <a:lnTo>
                  <a:pt x="12682711" y="71479"/>
                </a:lnTo>
                <a:lnTo>
                  <a:pt x="12642900" y="50408"/>
                </a:lnTo>
                <a:lnTo>
                  <a:pt x="12601150" y="32754"/>
                </a:lnTo>
                <a:lnTo>
                  <a:pt x="12557647" y="18701"/>
                </a:lnTo>
                <a:lnTo>
                  <a:pt x="12512577" y="8435"/>
                </a:lnTo>
                <a:lnTo>
                  <a:pt x="12466122" y="2139"/>
                </a:lnTo>
                <a:lnTo>
                  <a:pt x="12418470" y="0"/>
                </a:lnTo>
                <a:close/>
              </a:path>
            </a:pathLst>
          </a:custGeom>
          <a:solidFill>
            <a:srgbClr val="FFFFFF"/>
          </a:solidFill>
        </p:spPr>
        <p:txBody>
          <a:bodyPr wrap="square" lIns="0" tIns="0" rIns="0" bIns="0" rtlCol="0"/>
          <a:lstStyle/>
          <a:p>
            <a:endParaRPr sz="1092"/>
          </a:p>
        </p:txBody>
      </p:sp>
      <p:sp>
        <p:nvSpPr>
          <p:cNvPr id="12" name="TextBox 11">
            <a:extLst>
              <a:ext uri="{FF2B5EF4-FFF2-40B4-BE49-F238E27FC236}">
                <a16:creationId xmlns:a16="http://schemas.microsoft.com/office/drawing/2014/main" id="{5E2E4978-F110-4D8E-24CE-0A8542BE5E23}"/>
              </a:ext>
            </a:extLst>
          </p:cNvPr>
          <p:cNvSpPr txBox="1"/>
          <p:nvPr/>
        </p:nvSpPr>
        <p:spPr>
          <a:xfrm>
            <a:off x="373700" y="2551837"/>
            <a:ext cx="4377780" cy="1754326"/>
          </a:xfrm>
          <a:prstGeom prst="rect">
            <a:avLst/>
          </a:prstGeom>
          <a:noFill/>
        </p:spPr>
        <p:txBody>
          <a:bodyPr wrap="square" rtlCol="0">
            <a:spAutoFit/>
          </a:bodyPr>
          <a:lstStyle/>
          <a:p>
            <a:r>
              <a:rPr lang="en-AU" sz="3600" b="1" dirty="0">
                <a:solidFill>
                  <a:schemeClr val="bg1"/>
                </a:solidFill>
                <a:latin typeface="Satoshi" pitchFamily="2" charset="77"/>
              </a:rPr>
              <a:t>Introduce your employees to </a:t>
            </a:r>
            <a:r>
              <a:rPr lang="en-AU" sz="3600" b="1" dirty="0">
                <a:solidFill>
                  <a:srgbClr val="19F076"/>
                </a:solidFill>
                <a:latin typeface="Satoshi" pitchFamily="2" charset="77"/>
              </a:rPr>
              <a:t>better health</a:t>
            </a:r>
          </a:p>
        </p:txBody>
      </p:sp>
      <p:grpSp>
        <p:nvGrpSpPr>
          <p:cNvPr id="22" name="Group 21">
            <a:extLst>
              <a:ext uri="{FF2B5EF4-FFF2-40B4-BE49-F238E27FC236}">
                <a16:creationId xmlns:a16="http://schemas.microsoft.com/office/drawing/2014/main" id="{5DE90793-2539-1916-E89F-7B4B2275F9CE}"/>
              </a:ext>
            </a:extLst>
          </p:cNvPr>
          <p:cNvGrpSpPr/>
          <p:nvPr/>
        </p:nvGrpSpPr>
        <p:grpSpPr>
          <a:xfrm>
            <a:off x="4637434" y="464971"/>
            <a:ext cx="2914732" cy="5828770"/>
            <a:chOff x="6360863" y="3062378"/>
            <a:chExt cx="1769830" cy="3556001"/>
          </a:xfrm>
        </p:grpSpPr>
        <p:pic>
          <p:nvPicPr>
            <p:cNvPr id="23" name="Picture 22">
              <a:extLst>
                <a:ext uri="{FF2B5EF4-FFF2-40B4-BE49-F238E27FC236}">
                  <a16:creationId xmlns:a16="http://schemas.microsoft.com/office/drawing/2014/main" id="{9DBCBC27-111E-7223-B454-81534E943614}"/>
                </a:ext>
              </a:extLst>
            </p:cNvPr>
            <p:cNvPicPr>
              <a:picLocks noChangeAspect="1"/>
            </p:cNvPicPr>
            <p:nvPr/>
          </p:nvPicPr>
          <p:blipFill>
            <a:blip r:embed="rId2"/>
            <a:stretch>
              <a:fillRect/>
            </a:stretch>
          </p:blipFill>
          <p:spPr>
            <a:xfrm>
              <a:off x="6466904" y="3144927"/>
              <a:ext cx="1572324" cy="3422629"/>
            </a:xfrm>
            <a:prstGeom prst="roundRect">
              <a:avLst>
                <a:gd name="adj" fmla="val 6131"/>
              </a:avLst>
            </a:prstGeom>
            <a:ln>
              <a:solidFill>
                <a:schemeClr val="bg1">
                  <a:lumMod val="65000"/>
                </a:schemeClr>
              </a:solidFill>
            </a:ln>
          </p:spPr>
        </p:pic>
        <p:pic>
          <p:nvPicPr>
            <p:cNvPr id="24" name="Picture 23" descr="A black cell phone with a black screen&#10;&#10;Description automatically generated">
              <a:extLst>
                <a:ext uri="{FF2B5EF4-FFF2-40B4-BE49-F238E27FC236}">
                  <a16:creationId xmlns:a16="http://schemas.microsoft.com/office/drawing/2014/main" id="{5AF01A8F-2BF9-42E6-A9EF-2BF24E5A40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60863" y="3062378"/>
              <a:ext cx="1769830" cy="3556001"/>
            </a:xfrm>
            <a:prstGeom prst="rect">
              <a:avLst/>
            </a:prstGeom>
          </p:spPr>
        </p:pic>
      </p:grpSp>
      <p:pic>
        <p:nvPicPr>
          <p:cNvPr id="2" name="Picture 1" descr="A green screen with black border&#10;&#10;Description automatically generated">
            <a:extLst>
              <a:ext uri="{FF2B5EF4-FFF2-40B4-BE49-F238E27FC236}">
                <a16:creationId xmlns:a16="http://schemas.microsoft.com/office/drawing/2014/main" id="{66F43D63-EF46-3587-6FD7-9BEB3DDCB42A}"/>
              </a:ext>
            </a:extLst>
          </p:cNvPr>
          <p:cNvPicPr>
            <a:picLocks noChangeAspect="1"/>
          </p:cNvPicPr>
          <p:nvPr/>
        </p:nvPicPr>
        <p:blipFill>
          <a:blip r:embed="rId4"/>
          <a:stretch>
            <a:fillRect/>
          </a:stretch>
        </p:blipFill>
        <p:spPr>
          <a:xfrm>
            <a:off x="7750379" y="3581852"/>
            <a:ext cx="3845425" cy="841754"/>
          </a:xfrm>
          <a:prstGeom prst="rect">
            <a:avLst/>
          </a:prstGeom>
        </p:spPr>
      </p:pic>
      <p:pic>
        <p:nvPicPr>
          <p:cNvPr id="3" name="Picture 2" descr="A green screen with black border&#10;&#10;Description automatically generated">
            <a:extLst>
              <a:ext uri="{FF2B5EF4-FFF2-40B4-BE49-F238E27FC236}">
                <a16:creationId xmlns:a16="http://schemas.microsoft.com/office/drawing/2014/main" id="{7334F9B2-25DC-964D-2FF8-9CD79C09C4D5}"/>
              </a:ext>
            </a:extLst>
          </p:cNvPr>
          <p:cNvPicPr>
            <a:picLocks noChangeAspect="1"/>
          </p:cNvPicPr>
          <p:nvPr/>
        </p:nvPicPr>
        <p:blipFill>
          <a:blip r:embed="rId4"/>
          <a:stretch>
            <a:fillRect/>
          </a:stretch>
        </p:blipFill>
        <p:spPr>
          <a:xfrm>
            <a:off x="7750379" y="4258151"/>
            <a:ext cx="3845425" cy="841754"/>
          </a:xfrm>
          <a:prstGeom prst="rect">
            <a:avLst/>
          </a:prstGeom>
        </p:spPr>
      </p:pic>
      <p:pic>
        <p:nvPicPr>
          <p:cNvPr id="6" name="Picture 5" descr="A green screen with black border&#10;&#10;Description automatically generated">
            <a:extLst>
              <a:ext uri="{FF2B5EF4-FFF2-40B4-BE49-F238E27FC236}">
                <a16:creationId xmlns:a16="http://schemas.microsoft.com/office/drawing/2014/main" id="{710DCFA8-6E3B-6009-6287-FF2B804F4945}"/>
              </a:ext>
            </a:extLst>
          </p:cNvPr>
          <p:cNvPicPr>
            <a:picLocks noChangeAspect="1"/>
          </p:cNvPicPr>
          <p:nvPr/>
        </p:nvPicPr>
        <p:blipFill>
          <a:blip r:embed="rId4"/>
          <a:stretch>
            <a:fillRect/>
          </a:stretch>
        </p:blipFill>
        <p:spPr>
          <a:xfrm>
            <a:off x="7748817" y="4011752"/>
            <a:ext cx="3845425" cy="841754"/>
          </a:xfrm>
          <a:prstGeom prst="rect">
            <a:avLst/>
          </a:prstGeom>
        </p:spPr>
      </p:pic>
      <p:sp>
        <p:nvSpPr>
          <p:cNvPr id="8" name="TextBox 7">
            <a:extLst>
              <a:ext uri="{FF2B5EF4-FFF2-40B4-BE49-F238E27FC236}">
                <a16:creationId xmlns:a16="http://schemas.microsoft.com/office/drawing/2014/main" id="{20EEE4A6-6DB0-BA98-29E5-AC9B634D98FA}"/>
              </a:ext>
            </a:extLst>
          </p:cNvPr>
          <p:cNvSpPr txBox="1"/>
          <p:nvPr/>
        </p:nvSpPr>
        <p:spPr>
          <a:xfrm>
            <a:off x="7807980" y="3828251"/>
            <a:ext cx="3591540" cy="1077218"/>
          </a:xfrm>
          <a:prstGeom prst="rect">
            <a:avLst/>
          </a:prstGeom>
          <a:noFill/>
        </p:spPr>
        <p:txBody>
          <a:bodyPr wrap="square">
            <a:spAutoFit/>
          </a:bodyPr>
          <a:lstStyle/>
          <a:p>
            <a:r>
              <a:rPr lang="en-AU" sz="1600" b="1" dirty="0">
                <a:solidFill>
                  <a:srgbClr val="074556"/>
                </a:solidFill>
                <a:latin typeface="Satoshi" pitchFamily="2" charset="77"/>
              </a:rPr>
              <a:t>Targeted feedback and library of personalised insights, including video, audio and Converge monthly podcast episodes.</a:t>
            </a:r>
          </a:p>
        </p:txBody>
      </p:sp>
      <p:sp>
        <p:nvSpPr>
          <p:cNvPr id="7" name="TextBox 6">
            <a:extLst>
              <a:ext uri="{FF2B5EF4-FFF2-40B4-BE49-F238E27FC236}">
                <a16:creationId xmlns:a16="http://schemas.microsoft.com/office/drawing/2014/main" id="{6F442367-C40A-7706-15E7-4134AAFB6BAC}"/>
              </a:ext>
            </a:extLst>
          </p:cNvPr>
          <p:cNvSpPr txBox="1"/>
          <p:nvPr/>
        </p:nvSpPr>
        <p:spPr>
          <a:xfrm>
            <a:off x="7731959" y="1383145"/>
            <a:ext cx="3462000"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000" b="1" dirty="0">
                <a:solidFill>
                  <a:srgbClr val="074556"/>
                </a:solidFill>
                <a:latin typeface="Satoshi" pitchFamily="2" charset="77"/>
              </a:rPr>
              <a:t>They have unlimited access to free resources to look after their own health and wellbeing, including managing challenges in the workplace.</a:t>
            </a:r>
          </a:p>
        </p:txBody>
      </p:sp>
    </p:spTree>
    <p:extLst>
      <p:ext uri="{BB962C8B-B14F-4D97-AF65-F5344CB8AC3E}">
        <p14:creationId xmlns:p14="http://schemas.microsoft.com/office/powerpoint/2010/main" val="798444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F172CA-E62F-6AD1-192A-B3EE0425FD82}"/>
            </a:ext>
          </a:extLst>
        </p:cNvPr>
        <p:cNvGrpSpPr/>
        <p:nvPr/>
      </p:nvGrpSpPr>
      <p:grpSpPr>
        <a:xfrm>
          <a:off x="0" y="0"/>
          <a:ext cx="0" cy="0"/>
          <a:chOff x="0" y="0"/>
          <a:chExt cx="0" cy="0"/>
        </a:xfrm>
      </p:grpSpPr>
      <p:sp>
        <p:nvSpPr>
          <p:cNvPr id="4" name="object 6">
            <a:extLst>
              <a:ext uri="{FF2B5EF4-FFF2-40B4-BE49-F238E27FC236}">
                <a16:creationId xmlns:a16="http://schemas.microsoft.com/office/drawing/2014/main" id="{BDE18E19-AAA0-DFB1-3DDF-B5654FA8AFBD}"/>
              </a:ext>
            </a:extLst>
          </p:cNvPr>
          <p:cNvSpPr/>
          <p:nvPr/>
        </p:nvSpPr>
        <p:spPr>
          <a:xfrm>
            <a:off x="4758844" y="871353"/>
            <a:ext cx="7059456" cy="5037422"/>
          </a:xfrm>
          <a:custGeom>
            <a:avLst/>
            <a:gdLst/>
            <a:ahLst/>
            <a:cxnLst/>
            <a:rect l="l" t="t" r="r" b="b"/>
            <a:pathLst>
              <a:path w="12942569" h="9235440">
                <a:moveTo>
                  <a:pt x="12418470" y="0"/>
                </a:moveTo>
                <a:lnTo>
                  <a:pt x="523544" y="0"/>
                </a:lnTo>
                <a:lnTo>
                  <a:pt x="475891" y="2139"/>
                </a:lnTo>
                <a:lnTo>
                  <a:pt x="429437" y="8435"/>
                </a:lnTo>
                <a:lnTo>
                  <a:pt x="384366" y="18701"/>
                </a:lnTo>
                <a:lnTo>
                  <a:pt x="340863" y="32754"/>
                </a:lnTo>
                <a:lnTo>
                  <a:pt x="299114" y="50408"/>
                </a:lnTo>
                <a:lnTo>
                  <a:pt x="259302" y="71479"/>
                </a:lnTo>
                <a:lnTo>
                  <a:pt x="221613" y="95782"/>
                </a:lnTo>
                <a:lnTo>
                  <a:pt x="186232" y="123131"/>
                </a:lnTo>
                <a:lnTo>
                  <a:pt x="153343" y="153343"/>
                </a:lnTo>
                <a:lnTo>
                  <a:pt x="123131" y="186232"/>
                </a:lnTo>
                <a:lnTo>
                  <a:pt x="95782" y="221613"/>
                </a:lnTo>
                <a:lnTo>
                  <a:pt x="71479" y="259302"/>
                </a:lnTo>
                <a:lnTo>
                  <a:pt x="50408" y="299114"/>
                </a:lnTo>
                <a:lnTo>
                  <a:pt x="32754" y="340863"/>
                </a:lnTo>
                <a:lnTo>
                  <a:pt x="18701" y="384366"/>
                </a:lnTo>
                <a:lnTo>
                  <a:pt x="8435" y="429437"/>
                </a:lnTo>
                <a:lnTo>
                  <a:pt x="2139" y="475891"/>
                </a:lnTo>
                <a:lnTo>
                  <a:pt x="0" y="523544"/>
                </a:lnTo>
                <a:lnTo>
                  <a:pt x="0" y="8711776"/>
                </a:lnTo>
                <a:lnTo>
                  <a:pt x="2139" y="8759429"/>
                </a:lnTo>
                <a:lnTo>
                  <a:pt x="8435" y="8805883"/>
                </a:lnTo>
                <a:lnTo>
                  <a:pt x="18701" y="8850954"/>
                </a:lnTo>
                <a:lnTo>
                  <a:pt x="32754" y="8894457"/>
                </a:lnTo>
                <a:lnTo>
                  <a:pt x="50408" y="8936206"/>
                </a:lnTo>
                <a:lnTo>
                  <a:pt x="71479" y="8976018"/>
                </a:lnTo>
                <a:lnTo>
                  <a:pt x="95782" y="9013707"/>
                </a:lnTo>
                <a:lnTo>
                  <a:pt x="123131" y="9049088"/>
                </a:lnTo>
                <a:lnTo>
                  <a:pt x="153343" y="9081977"/>
                </a:lnTo>
                <a:lnTo>
                  <a:pt x="186232" y="9112189"/>
                </a:lnTo>
                <a:lnTo>
                  <a:pt x="221613" y="9139538"/>
                </a:lnTo>
                <a:lnTo>
                  <a:pt x="259302" y="9163841"/>
                </a:lnTo>
                <a:lnTo>
                  <a:pt x="299114" y="9184912"/>
                </a:lnTo>
                <a:lnTo>
                  <a:pt x="340863" y="9202566"/>
                </a:lnTo>
                <a:lnTo>
                  <a:pt x="384366" y="9216619"/>
                </a:lnTo>
                <a:lnTo>
                  <a:pt x="429437" y="9226885"/>
                </a:lnTo>
                <a:lnTo>
                  <a:pt x="475891" y="9233181"/>
                </a:lnTo>
                <a:lnTo>
                  <a:pt x="523544" y="9235320"/>
                </a:lnTo>
                <a:lnTo>
                  <a:pt x="12418470" y="9235320"/>
                </a:lnTo>
                <a:lnTo>
                  <a:pt x="12466122" y="9233181"/>
                </a:lnTo>
                <a:lnTo>
                  <a:pt x="12512577" y="9226885"/>
                </a:lnTo>
                <a:lnTo>
                  <a:pt x="12557647" y="9216619"/>
                </a:lnTo>
                <a:lnTo>
                  <a:pt x="12601150" y="9202566"/>
                </a:lnTo>
                <a:lnTo>
                  <a:pt x="12642900" y="9184912"/>
                </a:lnTo>
                <a:lnTo>
                  <a:pt x="12682711" y="9163841"/>
                </a:lnTo>
                <a:lnTo>
                  <a:pt x="12720400" y="9139538"/>
                </a:lnTo>
                <a:lnTo>
                  <a:pt x="12755781" y="9112189"/>
                </a:lnTo>
                <a:lnTo>
                  <a:pt x="12788670" y="9081977"/>
                </a:lnTo>
                <a:lnTo>
                  <a:pt x="12818882" y="9049088"/>
                </a:lnTo>
                <a:lnTo>
                  <a:pt x="12846231" y="9013707"/>
                </a:lnTo>
                <a:lnTo>
                  <a:pt x="12870534" y="8976018"/>
                </a:lnTo>
                <a:lnTo>
                  <a:pt x="12891605" y="8936206"/>
                </a:lnTo>
                <a:lnTo>
                  <a:pt x="12909259" y="8894457"/>
                </a:lnTo>
                <a:lnTo>
                  <a:pt x="12923312" y="8850954"/>
                </a:lnTo>
                <a:lnTo>
                  <a:pt x="12933579" y="8805883"/>
                </a:lnTo>
                <a:lnTo>
                  <a:pt x="12939874" y="8759429"/>
                </a:lnTo>
                <a:lnTo>
                  <a:pt x="12942014" y="8711776"/>
                </a:lnTo>
                <a:lnTo>
                  <a:pt x="12942014" y="523544"/>
                </a:lnTo>
                <a:lnTo>
                  <a:pt x="12939874" y="475891"/>
                </a:lnTo>
                <a:lnTo>
                  <a:pt x="12933579" y="429437"/>
                </a:lnTo>
                <a:lnTo>
                  <a:pt x="12923312" y="384366"/>
                </a:lnTo>
                <a:lnTo>
                  <a:pt x="12909259" y="340863"/>
                </a:lnTo>
                <a:lnTo>
                  <a:pt x="12891605" y="299114"/>
                </a:lnTo>
                <a:lnTo>
                  <a:pt x="12870534" y="259302"/>
                </a:lnTo>
                <a:lnTo>
                  <a:pt x="12846231" y="221613"/>
                </a:lnTo>
                <a:lnTo>
                  <a:pt x="12818882" y="186232"/>
                </a:lnTo>
                <a:lnTo>
                  <a:pt x="12788670" y="153343"/>
                </a:lnTo>
                <a:lnTo>
                  <a:pt x="12755781" y="123131"/>
                </a:lnTo>
                <a:lnTo>
                  <a:pt x="12720400" y="95782"/>
                </a:lnTo>
                <a:lnTo>
                  <a:pt x="12682711" y="71479"/>
                </a:lnTo>
                <a:lnTo>
                  <a:pt x="12642900" y="50408"/>
                </a:lnTo>
                <a:lnTo>
                  <a:pt x="12601150" y="32754"/>
                </a:lnTo>
                <a:lnTo>
                  <a:pt x="12557647" y="18701"/>
                </a:lnTo>
                <a:lnTo>
                  <a:pt x="12512577" y="8435"/>
                </a:lnTo>
                <a:lnTo>
                  <a:pt x="12466122" y="2139"/>
                </a:lnTo>
                <a:lnTo>
                  <a:pt x="12418470" y="0"/>
                </a:lnTo>
                <a:close/>
              </a:path>
            </a:pathLst>
          </a:custGeom>
          <a:solidFill>
            <a:srgbClr val="FFFFFF"/>
          </a:solidFill>
        </p:spPr>
        <p:txBody>
          <a:bodyPr wrap="square" lIns="0" tIns="0" rIns="0" bIns="0" rtlCol="0"/>
          <a:lstStyle/>
          <a:p>
            <a:endParaRPr sz="1092"/>
          </a:p>
        </p:txBody>
      </p:sp>
      <p:sp>
        <p:nvSpPr>
          <p:cNvPr id="12" name="TextBox 11">
            <a:extLst>
              <a:ext uri="{FF2B5EF4-FFF2-40B4-BE49-F238E27FC236}">
                <a16:creationId xmlns:a16="http://schemas.microsoft.com/office/drawing/2014/main" id="{31FA120A-E582-425B-6D5D-EA38B12B1EA7}"/>
              </a:ext>
            </a:extLst>
          </p:cNvPr>
          <p:cNvSpPr txBox="1"/>
          <p:nvPr/>
        </p:nvSpPr>
        <p:spPr>
          <a:xfrm>
            <a:off x="373700" y="2551837"/>
            <a:ext cx="4377780" cy="1754326"/>
          </a:xfrm>
          <a:prstGeom prst="rect">
            <a:avLst/>
          </a:prstGeom>
          <a:noFill/>
        </p:spPr>
        <p:txBody>
          <a:bodyPr wrap="square" rtlCol="0">
            <a:spAutoFit/>
          </a:bodyPr>
          <a:lstStyle/>
          <a:p>
            <a:r>
              <a:rPr lang="en-AU" sz="3600" b="1" dirty="0">
                <a:solidFill>
                  <a:schemeClr val="bg1"/>
                </a:solidFill>
                <a:latin typeface="Satoshi" pitchFamily="2" charset="77"/>
              </a:rPr>
              <a:t>Introduce your employees to </a:t>
            </a:r>
            <a:r>
              <a:rPr lang="en-AU" sz="3600" b="1" dirty="0">
                <a:solidFill>
                  <a:srgbClr val="19F076"/>
                </a:solidFill>
                <a:latin typeface="Satoshi" pitchFamily="2" charset="77"/>
              </a:rPr>
              <a:t>better health</a:t>
            </a:r>
          </a:p>
        </p:txBody>
      </p:sp>
      <p:grpSp>
        <p:nvGrpSpPr>
          <p:cNvPr id="2" name="Group 1">
            <a:extLst>
              <a:ext uri="{FF2B5EF4-FFF2-40B4-BE49-F238E27FC236}">
                <a16:creationId xmlns:a16="http://schemas.microsoft.com/office/drawing/2014/main" id="{E00D877E-2666-8729-2EC3-6FED7744CBD8}"/>
              </a:ext>
            </a:extLst>
          </p:cNvPr>
          <p:cNvGrpSpPr/>
          <p:nvPr/>
        </p:nvGrpSpPr>
        <p:grpSpPr>
          <a:xfrm>
            <a:off x="4638634" y="464970"/>
            <a:ext cx="2914732" cy="5828771"/>
            <a:chOff x="6363146" y="2802767"/>
            <a:chExt cx="1871639" cy="3760558"/>
          </a:xfrm>
        </p:grpSpPr>
        <p:grpSp>
          <p:nvGrpSpPr>
            <p:cNvPr id="3" name="Group 2">
              <a:extLst>
                <a:ext uri="{FF2B5EF4-FFF2-40B4-BE49-F238E27FC236}">
                  <a16:creationId xmlns:a16="http://schemas.microsoft.com/office/drawing/2014/main" id="{8F6B27B3-134D-A143-1879-89951FBB3603}"/>
                </a:ext>
              </a:extLst>
            </p:cNvPr>
            <p:cNvGrpSpPr/>
            <p:nvPr/>
          </p:nvGrpSpPr>
          <p:grpSpPr>
            <a:xfrm>
              <a:off x="6468479" y="2855252"/>
              <a:ext cx="1677637" cy="3659386"/>
              <a:chOff x="6468479" y="2855252"/>
              <a:chExt cx="1677637" cy="3659386"/>
            </a:xfrm>
          </p:grpSpPr>
          <p:pic>
            <p:nvPicPr>
              <p:cNvPr id="7" name="Picture 6">
                <a:extLst>
                  <a:ext uri="{FF2B5EF4-FFF2-40B4-BE49-F238E27FC236}">
                    <a16:creationId xmlns:a16="http://schemas.microsoft.com/office/drawing/2014/main" id="{B1D13D8C-D25C-784B-61CB-1AFE683A505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68479" y="2855252"/>
                <a:ext cx="1677637" cy="3659386"/>
              </a:xfrm>
              <a:prstGeom prst="roundRect">
                <a:avLst>
                  <a:gd name="adj" fmla="val 9558"/>
                </a:avLst>
              </a:prstGeom>
              <a:ln>
                <a:solidFill>
                  <a:schemeClr val="bg1">
                    <a:lumMod val="65000"/>
                  </a:schemeClr>
                </a:solidFill>
              </a:ln>
            </p:spPr>
          </p:pic>
          <p:sp>
            <p:nvSpPr>
              <p:cNvPr id="13" name="Rectangle 12">
                <a:extLst>
                  <a:ext uri="{FF2B5EF4-FFF2-40B4-BE49-F238E27FC236}">
                    <a16:creationId xmlns:a16="http://schemas.microsoft.com/office/drawing/2014/main" id="{CA0EA026-4DB5-BF45-1504-35736542D486}"/>
                  </a:ext>
                </a:extLst>
              </p:cNvPr>
              <p:cNvSpPr/>
              <p:nvPr/>
            </p:nvSpPr>
            <p:spPr>
              <a:xfrm>
                <a:off x="6533986" y="2911667"/>
                <a:ext cx="1503457" cy="153287"/>
              </a:xfrm>
              <a:prstGeom prst="rect">
                <a:avLst/>
              </a:prstGeom>
              <a:solidFill>
                <a:srgbClr val="F2F2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2060"/>
                  </a:solidFill>
                  <a:latin typeface="Comfortaa Medium"/>
                </a:endParaRPr>
              </a:p>
            </p:txBody>
          </p:sp>
        </p:grpSp>
        <p:pic>
          <p:nvPicPr>
            <p:cNvPr id="6" name="Picture 5" descr="A black cell phone with a black screen&#10;&#10;Description automatically generated">
              <a:extLst>
                <a:ext uri="{FF2B5EF4-FFF2-40B4-BE49-F238E27FC236}">
                  <a16:creationId xmlns:a16="http://schemas.microsoft.com/office/drawing/2014/main" id="{A5C12A5B-A9A4-5290-C0BC-66CC74393BB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63146" y="2802767"/>
              <a:ext cx="1871639" cy="3760558"/>
            </a:xfrm>
            <a:prstGeom prst="rect">
              <a:avLst/>
            </a:prstGeom>
          </p:spPr>
        </p:pic>
      </p:grpSp>
      <p:pic>
        <p:nvPicPr>
          <p:cNvPr id="9" name="Picture 8" descr="A green screen with black border&#10;&#10;Description automatically generated">
            <a:extLst>
              <a:ext uri="{FF2B5EF4-FFF2-40B4-BE49-F238E27FC236}">
                <a16:creationId xmlns:a16="http://schemas.microsoft.com/office/drawing/2014/main" id="{A35D7448-A66B-0BB4-A2FB-2C452BC57C4B}"/>
              </a:ext>
            </a:extLst>
          </p:cNvPr>
          <p:cNvPicPr>
            <a:picLocks noChangeAspect="1"/>
          </p:cNvPicPr>
          <p:nvPr/>
        </p:nvPicPr>
        <p:blipFill>
          <a:blip r:embed="rId4"/>
          <a:stretch>
            <a:fillRect/>
          </a:stretch>
        </p:blipFill>
        <p:spPr>
          <a:xfrm>
            <a:off x="7759438" y="3972811"/>
            <a:ext cx="3845425" cy="841754"/>
          </a:xfrm>
          <a:prstGeom prst="rect">
            <a:avLst/>
          </a:prstGeom>
        </p:spPr>
      </p:pic>
      <p:sp>
        <p:nvSpPr>
          <p:cNvPr id="8" name="TextBox 7">
            <a:extLst>
              <a:ext uri="{FF2B5EF4-FFF2-40B4-BE49-F238E27FC236}">
                <a16:creationId xmlns:a16="http://schemas.microsoft.com/office/drawing/2014/main" id="{77ED81E0-7101-294E-E646-71B5F92BA849}"/>
              </a:ext>
            </a:extLst>
          </p:cNvPr>
          <p:cNvSpPr txBox="1"/>
          <p:nvPr/>
        </p:nvSpPr>
        <p:spPr>
          <a:xfrm>
            <a:off x="7854940" y="4224411"/>
            <a:ext cx="3654420" cy="338554"/>
          </a:xfrm>
          <a:prstGeom prst="rect">
            <a:avLst/>
          </a:prstGeom>
          <a:noFill/>
        </p:spPr>
        <p:txBody>
          <a:bodyPr wrap="square">
            <a:spAutoFit/>
          </a:bodyPr>
          <a:lstStyle/>
          <a:p>
            <a:r>
              <a:rPr lang="en-AU" sz="1600" b="1" dirty="0">
                <a:solidFill>
                  <a:srgbClr val="074556"/>
                </a:solidFill>
                <a:latin typeface="Satoshi" pitchFamily="2" charset="77"/>
              </a:rPr>
              <a:t>Daily check-ins and mood tracking.</a:t>
            </a:r>
          </a:p>
        </p:txBody>
      </p:sp>
      <p:sp>
        <p:nvSpPr>
          <p:cNvPr id="11" name="TextBox 10">
            <a:extLst>
              <a:ext uri="{FF2B5EF4-FFF2-40B4-BE49-F238E27FC236}">
                <a16:creationId xmlns:a16="http://schemas.microsoft.com/office/drawing/2014/main" id="{383638B6-BEBC-094E-95D0-EFAF5499F9C0}"/>
              </a:ext>
            </a:extLst>
          </p:cNvPr>
          <p:cNvSpPr txBox="1"/>
          <p:nvPr/>
        </p:nvSpPr>
        <p:spPr>
          <a:xfrm>
            <a:off x="7731959" y="1383145"/>
            <a:ext cx="3462000"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000" b="1" dirty="0">
                <a:solidFill>
                  <a:srgbClr val="074556"/>
                </a:solidFill>
                <a:latin typeface="Satoshi" pitchFamily="2" charset="77"/>
              </a:rPr>
              <a:t>They’re prompted to track how they’re feeling and reflect on it. When their mood is dipping, they’ll receive tailored recommendations and nudges to get help.</a:t>
            </a:r>
          </a:p>
        </p:txBody>
      </p:sp>
    </p:spTree>
    <p:extLst>
      <p:ext uri="{BB962C8B-B14F-4D97-AF65-F5344CB8AC3E}">
        <p14:creationId xmlns:p14="http://schemas.microsoft.com/office/powerpoint/2010/main" val="1282564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11F2F3-7095-51A0-8B2A-1F12363F6D73}"/>
            </a:ext>
          </a:extLst>
        </p:cNvPr>
        <p:cNvGrpSpPr/>
        <p:nvPr/>
      </p:nvGrpSpPr>
      <p:grpSpPr>
        <a:xfrm>
          <a:off x="0" y="0"/>
          <a:ext cx="0" cy="0"/>
          <a:chOff x="0" y="0"/>
          <a:chExt cx="0" cy="0"/>
        </a:xfrm>
      </p:grpSpPr>
      <p:sp>
        <p:nvSpPr>
          <p:cNvPr id="4" name="object 6">
            <a:extLst>
              <a:ext uri="{FF2B5EF4-FFF2-40B4-BE49-F238E27FC236}">
                <a16:creationId xmlns:a16="http://schemas.microsoft.com/office/drawing/2014/main" id="{629863A7-EC6C-5C6D-BE6E-876CF1F2A77A}"/>
              </a:ext>
            </a:extLst>
          </p:cNvPr>
          <p:cNvSpPr/>
          <p:nvPr/>
        </p:nvSpPr>
        <p:spPr>
          <a:xfrm>
            <a:off x="4751480" y="860645"/>
            <a:ext cx="7059456" cy="5037422"/>
          </a:xfrm>
          <a:custGeom>
            <a:avLst/>
            <a:gdLst/>
            <a:ahLst/>
            <a:cxnLst/>
            <a:rect l="l" t="t" r="r" b="b"/>
            <a:pathLst>
              <a:path w="12942569" h="9235440">
                <a:moveTo>
                  <a:pt x="12418470" y="0"/>
                </a:moveTo>
                <a:lnTo>
                  <a:pt x="523544" y="0"/>
                </a:lnTo>
                <a:lnTo>
                  <a:pt x="475891" y="2139"/>
                </a:lnTo>
                <a:lnTo>
                  <a:pt x="429437" y="8435"/>
                </a:lnTo>
                <a:lnTo>
                  <a:pt x="384366" y="18701"/>
                </a:lnTo>
                <a:lnTo>
                  <a:pt x="340863" y="32754"/>
                </a:lnTo>
                <a:lnTo>
                  <a:pt x="299114" y="50408"/>
                </a:lnTo>
                <a:lnTo>
                  <a:pt x="259302" y="71479"/>
                </a:lnTo>
                <a:lnTo>
                  <a:pt x="221613" y="95782"/>
                </a:lnTo>
                <a:lnTo>
                  <a:pt x="186232" y="123131"/>
                </a:lnTo>
                <a:lnTo>
                  <a:pt x="153343" y="153343"/>
                </a:lnTo>
                <a:lnTo>
                  <a:pt x="123131" y="186232"/>
                </a:lnTo>
                <a:lnTo>
                  <a:pt x="95782" y="221613"/>
                </a:lnTo>
                <a:lnTo>
                  <a:pt x="71479" y="259302"/>
                </a:lnTo>
                <a:lnTo>
                  <a:pt x="50408" y="299114"/>
                </a:lnTo>
                <a:lnTo>
                  <a:pt x="32754" y="340863"/>
                </a:lnTo>
                <a:lnTo>
                  <a:pt x="18701" y="384366"/>
                </a:lnTo>
                <a:lnTo>
                  <a:pt x="8435" y="429437"/>
                </a:lnTo>
                <a:lnTo>
                  <a:pt x="2139" y="475891"/>
                </a:lnTo>
                <a:lnTo>
                  <a:pt x="0" y="523544"/>
                </a:lnTo>
                <a:lnTo>
                  <a:pt x="0" y="8711776"/>
                </a:lnTo>
                <a:lnTo>
                  <a:pt x="2139" y="8759429"/>
                </a:lnTo>
                <a:lnTo>
                  <a:pt x="8435" y="8805883"/>
                </a:lnTo>
                <a:lnTo>
                  <a:pt x="18701" y="8850954"/>
                </a:lnTo>
                <a:lnTo>
                  <a:pt x="32754" y="8894457"/>
                </a:lnTo>
                <a:lnTo>
                  <a:pt x="50408" y="8936206"/>
                </a:lnTo>
                <a:lnTo>
                  <a:pt x="71479" y="8976018"/>
                </a:lnTo>
                <a:lnTo>
                  <a:pt x="95782" y="9013707"/>
                </a:lnTo>
                <a:lnTo>
                  <a:pt x="123131" y="9049088"/>
                </a:lnTo>
                <a:lnTo>
                  <a:pt x="153343" y="9081977"/>
                </a:lnTo>
                <a:lnTo>
                  <a:pt x="186232" y="9112189"/>
                </a:lnTo>
                <a:lnTo>
                  <a:pt x="221613" y="9139538"/>
                </a:lnTo>
                <a:lnTo>
                  <a:pt x="259302" y="9163841"/>
                </a:lnTo>
                <a:lnTo>
                  <a:pt x="299114" y="9184912"/>
                </a:lnTo>
                <a:lnTo>
                  <a:pt x="340863" y="9202566"/>
                </a:lnTo>
                <a:lnTo>
                  <a:pt x="384366" y="9216619"/>
                </a:lnTo>
                <a:lnTo>
                  <a:pt x="429437" y="9226885"/>
                </a:lnTo>
                <a:lnTo>
                  <a:pt x="475891" y="9233181"/>
                </a:lnTo>
                <a:lnTo>
                  <a:pt x="523544" y="9235320"/>
                </a:lnTo>
                <a:lnTo>
                  <a:pt x="12418470" y="9235320"/>
                </a:lnTo>
                <a:lnTo>
                  <a:pt x="12466122" y="9233181"/>
                </a:lnTo>
                <a:lnTo>
                  <a:pt x="12512577" y="9226885"/>
                </a:lnTo>
                <a:lnTo>
                  <a:pt x="12557647" y="9216619"/>
                </a:lnTo>
                <a:lnTo>
                  <a:pt x="12601150" y="9202566"/>
                </a:lnTo>
                <a:lnTo>
                  <a:pt x="12642900" y="9184912"/>
                </a:lnTo>
                <a:lnTo>
                  <a:pt x="12682711" y="9163841"/>
                </a:lnTo>
                <a:lnTo>
                  <a:pt x="12720400" y="9139538"/>
                </a:lnTo>
                <a:lnTo>
                  <a:pt x="12755781" y="9112189"/>
                </a:lnTo>
                <a:lnTo>
                  <a:pt x="12788670" y="9081977"/>
                </a:lnTo>
                <a:lnTo>
                  <a:pt x="12818882" y="9049088"/>
                </a:lnTo>
                <a:lnTo>
                  <a:pt x="12846231" y="9013707"/>
                </a:lnTo>
                <a:lnTo>
                  <a:pt x="12870534" y="8976018"/>
                </a:lnTo>
                <a:lnTo>
                  <a:pt x="12891605" y="8936206"/>
                </a:lnTo>
                <a:lnTo>
                  <a:pt x="12909259" y="8894457"/>
                </a:lnTo>
                <a:lnTo>
                  <a:pt x="12923312" y="8850954"/>
                </a:lnTo>
                <a:lnTo>
                  <a:pt x="12933579" y="8805883"/>
                </a:lnTo>
                <a:lnTo>
                  <a:pt x="12939874" y="8759429"/>
                </a:lnTo>
                <a:lnTo>
                  <a:pt x="12942014" y="8711776"/>
                </a:lnTo>
                <a:lnTo>
                  <a:pt x="12942014" y="523544"/>
                </a:lnTo>
                <a:lnTo>
                  <a:pt x="12939874" y="475891"/>
                </a:lnTo>
                <a:lnTo>
                  <a:pt x="12933579" y="429437"/>
                </a:lnTo>
                <a:lnTo>
                  <a:pt x="12923312" y="384366"/>
                </a:lnTo>
                <a:lnTo>
                  <a:pt x="12909259" y="340863"/>
                </a:lnTo>
                <a:lnTo>
                  <a:pt x="12891605" y="299114"/>
                </a:lnTo>
                <a:lnTo>
                  <a:pt x="12870534" y="259302"/>
                </a:lnTo>
                <a:lnTo>
                  <a:pt x="12846231" y="221613"/>
                </a:lnTo>
                <a:lnTo>
                  <a:pt x="12818882" y="186232"/>
                </a:lnTo>
                <a:lnTo>
                  <a:pt x="12788670" y="153343"/>
                </a:lnTo>
                <a:lnTo>
                  <a:pt x="12755781" y="123131"/>
                </a:lnTo>
                <a:lnTo>
                  <a:pt x="12720400" y="95782"/>
                </a:lnTo>
                <a:lnTo>
                  <a:pt x="12682711" y="71479"/>
                </a:lnTo>
                <a:lnTo>
                  <a:pt x="12642900" y="50408"/>
                </a:lnTo>
                <a:lnTo>
                  <a:pt x="12601150" y="32754"/>
                </a:lnTo>
                <a:lnTo>
                  <a:pt x="12557647" y="18701"/>
                </a:lnTo>
                <a:lnTo>
                  <a:pt x="12512577" y="8435"/>
                </a:lnTo>
                <a:lnTo>
                  <a:pt x="12466122" y="2139"/>
                </a:lnTo>
                <a:lnTo>
                  <a:pt x="12418470"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srgbClr val="000000"/>
              </a:solidFill>
              <a:effectLst/>
              <a:uLnTx/>
              <a:uFillTx/>
              <a:latin typeface="Montserrat"/>
              <a:ea typeface="+mn-ea"/>
              <a:cs typeface="+mn-cs"/>
            </a:endParaRPr>
          </a:p>
        </p:txBody>
      </p:sp>
      <p:sp>
        <p:nvSpPr>
          <p:cNvPr id="12" name="TextBox 11">
            <a:extLst>
              <a:ext uri="{FF2B5EF4-FFF2-40B4-BE49-F238E27FC236}">
                <a16:creationId xmlns:a16="http://schemas.microsoft.com/office/drawing/2014/main" id="{249755E0-79AD-D5A2-FC0F-70134643DE3C}"/>
              </a:ext>
            </a:extLst>
          </p:cNvPr>
          <p:cNvSpPr txBox="1"/>
          <p:nvPr/>
        </p:nvSpPr>
        <p:spPr>
          <a:xfrm>
            <a:off x="373700" y="2551837"/>
            <a:ext cx="4377780"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3600" b="1" i="0" u="none" strike="noStrike" kern="1200" cap="none" spc="0" normalizeH="0" baseline="0" noProof="0" dirty="0">
                <a:ln>
                  <a:noFill/>
                </a:ln>
                <a:solidFill>
                  <a:srgbClr val="FFFFFF"/>
                </a:solidFill>
                <a:effectLst/>
                <a:uLnTx/>
                <a:uFillTx/>
                <a:latin typeface="Satoshi" pitchFamily="2" charset="77"/>
                <a:ea typeface="+mn-ea"/>
                <a:cs typeface="+mn-cs"/>
              </a:rPr>
              <a:t>Introduce your employees to </a:t>
            </a:r>
            <a:r>
              <a:rPr kumimoji="0" lang="en-AU" sz="3600" b="1" i="0" u="none" strike="noStrike" kern="1200" cap="none" spc="0" normalizeH="0" baseline="0" noProof="0" dirty="0">
                <a:ln>
                  <a:noFill/>
                </a:ln>
                <a:solidFill>
                  <a:srgbClr val="19F076"/>
                </a:solidFill>
                <a:effectLst/>
                <a:uLnTx/>
                <a:uFillTx/>
                <a:latin typeface="Satoshi" pitchFamily="2" charset="77"/>
                <a:ea typeface="+mn-ea"/>
                <a:cs typeface="+mn-cs"/>
              </a:rPr>
              <a:t>better health</a:t>
            </a:r>
          </a:p>
        </p:txBody>
      </p:sp>
      <p:pic>
        <p:nvPicPr>
          <p:cNvPr id="3" name="Picture 2" descr="A green screen with black border&#10;&#10;Description automatically generated">
            <a:extLst>
              <a:ext uri="{FF2B5EF4-FFF2-40B4-BE49-F238E27FC236}">
                <a16:creationId xmlns:a16="http://schemas.microsoft.com/office/drawing/2014/main" id="{F4DCADE4-C591-E658-31F7-68A251D6A1A0}"/>
              </a:ext>
            </a:extLst>
          </p:cNvPr>
          <p:cNvPicPr>
            <a:picLocks noChangeAspect="1"/>
          </p:cNvPicPr>
          <p:nvPr/>
        </p:nvPicPr>
        <p:blipFill>
          <a:blip r:embed="rId2"/>
          <a:stretch>
            <a:fillRect/>
          </a:stretch>
        </p:blipFill>
        <p:spPr>
          <a:xfrm>
            <a:off x="7750379" y="3790652"/>
            <a:ext cx="3845425" cy="841754"/>
          </a:xfrm>
          <a:prstGeom prst="rect">
            <a:avLst/>
          </a:prstGeom>
        </p:spPr>
      </p:pic>
      <p:pic>
        <p:nvPicPr>
          <p:cNvPr id="7" name="Picture 6" descr="A green screen with black border&#10;&#10;Description automatically generated">
            <a:extLst>
              <a:ext uri="{FF2B5EF4-FFF2-40B4-BE49-F238E27FC236}">
                <a16:creationId xmlns:a16="http://schemas.microsoft.com/office/drawing/2014/main" id="{98C227FE-63C8-2990-94DA-BE5713A17230}"/>
              </a:ext>
            </a:extLst>
          </p:cNvPr>
          <p:cNvPicPr>
            <a:picLocks noChangeAspect="1"/>
          </p:cNvPicPr>
          <p:nvPr/>
        </p:nvPicPr>
        <p:blipFill>
          <a:blip r:embed="rId2"/>
          <a:stretch>
            <a:fillRect/>
          </a:stretch>
        </p:blipFill>
        <p:spPr>
          <a:xfrm>
            <a:off x="7750379" y="3581852"/>
            <a:ext cx="3845425" cy="841754"/>
          </a:xfrm>
          <a:prstGeom prst="rect">
            <a:avLst/>
          </a:prstGeom>
        </p:spPr>
      </p:pic>
      <p:sp>
        <p:nvSpPr>
          <p:cNvPr id="8" name="TextBox 7">
            <a:extLst>
              <a:ext uri="{FF2B5EF4-FFF2-40B4-BE49-F238E27FC236}">
                <a16:creationId xmlns:a16="http://schemas.microsoft.com/office/drawing/2014/main" id="{FB4E0FEA-BC9A-E8F1-15B0-DE8FFFE1B146}"/>
              </a:ext>
            </a:extLst>
          </p:cNvPr>
          <p:cNvSpPr txBox="1"/>
          <p:nvPr/>
        </p:nvSpPr>
        <p:spPr>
          <a:xfrm>
            <a:off x="7807980" y="3828251"/>
            <a:ext cx="3517620"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600" b="1" i="0" u="none" strike="noStrike" kern="1200" cap="none" spc="0" normalizeH="0" baseline="0" noProof="0" dirty="0">
                <a:ln>
                  <a:noFill/>
                </a:ln>
                <a:solidFill>
                  <a:srgbClr val="074556"/>
                </a:solidFill>
                <a:effectLst/>
                <a:uLnTx/>
                <a:uFillTx/>
                <a:latin typeface="Satoshi" pitchFamily="2" charset="77"/>
                <a:ea typeface="+mn-ea"/>
                <a:cs typeface="+mn-cs"/>
              </a:rPr>
              <a:t>Access to individual and team health and wellbeing challenges.</a:t>
            </a:r>
          </a:p>
        </p:txBody>
      </p:sp>
      <p:sp>
        <p:nvSpPr>
          <p:cNvPr id="9" name="TextBox 8">
            <a:extLst>
              <a:ext uri="{FF2B5EF4-FFF2-40B4-BE49-F238E27FC236}">
                <a16:creationId xmlns:a16="http://schemas.microsoft.com/office/drawing/2014/main" id="{995CBB20-7455-F930-0843-FE8D595D819A}"/>
              </a:ext>
            </a:extLst>
          </p:cNvPr>
          <p:cNvSpPr txBox="1"/>
          <p:nvPr/>
        </p:nvSpPr>
        <p:spPr>
          <a:xfrm>
            <a:off x="7731959" y="1383145"/>
            <a:ext cx="3462000"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074556"/>
                </a:solidFill>
                <a:effectLst/>
                <a:uLnTx/>
                <a:uFillTx/>
                <a:latin typeface="Satoshi" pitchFamily="2" charset="77"/>
                <a:ea typeface="+mn-ea"/>
                <a:cs typeface="+mn-cs"/>
              </a:rPr>
              <a:t>They’re encouraged to take action, select challenges and set up goals to work on. </a:t>
            </a:r>
          </a:p>
        </p:txBody>
      </p:sp>
      <p:grpSp>
        <p:nvGrpSpPr>
          <p:cNvPr id="11" name="Group 10">
            <a:extLst>
              <a:ext uri="{FF2B5EF4-FFF2-40B4-BE49-F238E27FC236}">
                <a16:creationId xmlns:a16="http://schemas.microsoft.com/office/drawing/2014/main" id="{01BFA638-625A-7C9D-B28D-E9696D3E7AFA}"/>
              </a:ext>
            </a:extLst>
          </p:cNvPr>
          <p:cNvGrpSpPr/>
          <p:nvPr/>
        </p:nvGrpSpPr>
        <p:grpSpPr>
          <a:xfrm>
            <a:off x="4807354" y="660726"/>
            <a:ext cx="2565755" cy="5453861"/>
            <a:chOff x="4807354" y="586386"/>
            <a:chExt cx="2565755" cy="5453861"/>
          </a:xfrm>
        </p:grpSpPr>
        <p:pic>
          <p:nvPicPr>
            <p:cNvPr id="6" name="Picture 5">
              <a:extLst>
                <a:ext uri="{FF2B5EF4-FFF2-40B4-BE49-F238E27FC236}">
                  <a16:creationId xmlns:a16="http://schemas.microsoft.com/office/drawing/2014/main" id="{4B1130FD-3EC4-738D-C58D-B22194B9C325}"/>
                </a:ext>
              </a:extLst>
            </p:cNvPr>
            <p:cNvPicPr>
              <a:picLocks noChangeAspect="1"/>
            </p:cNvPicPr>
            <p:nvPr/>
          </p:nvPicPr>
          <p:blipFill>
            <a:blip r:embed="rId3"/>
            <a:srcRect b="1778"/>
            <a:stretch/>
          </p:blipFill>
          <p:spPr>
            <a:xfrm>
              <a:off x="4807354" y="586386"/>
              <a:ext cx="2565755" cy="5453861"/>
            </a:xfrm>
            <a:prstGeom prst="rect">
              <a:avLst/>
            </a:prstGeom>
          </p:spPr>
        </p:pic>
        <p:sp>
          <p:nvSpPr>
            <p:cNvPr id="10" name="Rectangle 9">
              <a:extLst>
                <a:ext uri="{FF2B5EF4-FFF2-40B4-BE49-F238E27FC236}">
                  <a16:creationId xmlns:a16="http://schemas.microsoft.com/office/drawing/2014/main" id="{4F61C5B4-975A-36A3-6F6C-F05BAE84ABD0}"/>
                </a:ext>
              </a:extLst>
            </p:cNvPr>
            <p:cNvSpPr/>
            <p:nvPr/>
          </p:nvSpPr>
          <p:spPr>
            <a:xfrm>
              <a:off x="5040351" y="669073"/>
              <a:ext cx="2185639" cy="19157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Montserrat"/>
                <a:ea typeface="+mn-ea"/>
                <a:cs typeface="+mn-cs"/>
              </a:endParaRPr>
            </a:p>
          </p:txBody>
        </p:sp>
      </p:grpSp>
      <p:pic>
        <p:nvPicPr>
          <p:cNvPr id="16" name="Picture 15" descr="A black cell phone with a black screen&#10;&#10;Description automatically generated">
            <a:extLst>
              <a:ext uri="{FF2B5EF4-FFF2-40B4-BE49-F238E27FC236}">
                <a16:creationId xmlns:a16="http://schemas.microsoft.com/office/drawing/2014/main" id="{AA6E23F0-9F52-F3DD-D059-918E1C5E7BF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38634" y="478402"/>
            <a:ext cx="2914732" cy="5828771"/>
          </a:xfrm>
          <a:prstGeom prst="rect">
            <a:avLst/>
          </a:prstGeom>
        </p:spPr>
      </p:pic>
    </p:spTree>
    <p:extLst>
      <p:ext uri="{BB962C8B-B14F-4D97-AF65-F5344CB8AC3E}">
        <p14:creationId xmlns:p14="http://schemas.microsoft.com/office/powerpoint/2010/main" val="3404903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C7FE02A9-86A3-ED48-537B-94A9C7399F85}"/>
              </a:ext>
            </a:extLst>
          </p:cNvPr>
          <p:cNvSpPr/>
          <p:nvPr/>
        </p:nvSpPr>
        <p:spPr>
          <a:xfrm>
            <a:off x="5473356" y="2945837"/>
            <a:ext cx="964517" cy="964517"/>
          </a:xfrm>
          <a:prstGeom prst="ellipse">
            <a:avLst/>
          </a:prstGeom>
          <a:solidFill>
            <a:srgbClr val="19F0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Satoshi" pitchFamily="2" charset="77"/>
            </a:endParaRPr>
          </a:p>
        </p:txBody>
      </p:sp>
      <p:sp>
        <p:nvSpPr>
          <p:cNvPr id="6" name="Oval 5">
            <a:extLst>
              <a:ext uri="{FF2B5EF4-FFF2-40B4-BE49-F238E27FC236}">
                <a16:creationId xmlns:a16="http://schemas.microsoft.com/office/drawing/2014/main" id="{764A0A1F-CB90-F0F2-5AC5-6C12F32E6975}"/>
              </a:ext>
            </a:extLst>
          </p:cNvPr>
          <p:cNvSpPr/>
          <p:nvPr/>
        </p:nvSpPr>
        <p:spPr>
          <a:xfrm>
            <a:off x="5473356" y="4940802"/>
            <a:ext cx="964517" cy="964517"/>
          </a:xfrm>
          <a:prstGeom prst="ellipse">
            <a:avLst/>
          </a:prstGeom>
          <a:solidFill>
            <a:srgbClr val="19F0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Satoshi" pitchFamily="2" charset="77"/>
            </a:endParaRPr>
          </a:p>
        </p:txBody>
      </p:sp>
      <p:sp>
        <p:nvSpPr>
          <p:cNvPr id="7" name="Oval 6">
            <a:extLst>
              <a:ext uri="{FF2B5EF4-FFF2-40B4-BE49-F238E27FC236}">
                <a16:creationId xmlns:a16="http://schemas.microsoft.com/office/drawing/2014/main" id="{DFEEE746-FC1F-4BE7-E5D1-998732D8041F}"/>
              </a:ext>
            </a:extLst>
          </p:cNvPr>
          <p:cNvSpPr/>
          <p:nvPr/>
        </p:nvSpPr>
        <p:spPr>
          <a:xfrm>
            <a:off x="5473356" y="910559"/>
            <a:ext cx="964517" cy="964517"/>
          </a:xfrm>
          <a:prstGeom prst="ellipse">
            <a:avLst/>
          </a:prstGeom>
          <a:solidFill>
            <a:srgbClr val="19F0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Satoshi" pitchFamily="2" charset="77"/>
            </a:endParaRPr>
          </a:p>
        </p:txBody>
      </p:sp>
      <p:sp>
        <p:nvSpPr>
          <p:cNvPr id="8" name="object 2">
            <a:extLst>
              <a:ext uri="{FF2B5EF4-FFF2-40B4-BE49-F238E27FC236}">
                <a16:creationId xmlns:a16="http://schemas.microsoft.com/office/drawing/2014/main" id="{BC24A264-A5B0-B4E2-A463-27F44024AADF}"/>
              </a:ext>
            </a:extLst>
          </p:cNvPr>
          <p:cNvSpPr/>
          <p:nvPr/>
        </p:nvSpPr>
        <p:spPr>
          <a:xfrm>
            <a:off x="381401" y="380973"/>
            <a:ext cx="4522968" cy="6095572"/>
          </a:xfrm>
          <a:custGeom>
            <a:avLst/>
            <a:gdLst/>
            <a:ahLst/>
            <a:cxnLst/>
            <a:rect l="l" t="t" r="r" b="b"/>
            <a:pathLst>
              <a:path w="7458709" h="10052050">
                <a:moveTo>
                  <a:pt x="6934595" y="0"/>
                </a:moveTo>
                <a:lnTo>
                  <a:pt x="523544" y="0"/>
                </a:lnTo>
                <a:lnTo>
                  <a:pt x="475891" y="2139"/>
                </a:lnTo>
                <a:lnTo>
                  <a:pt x="429437" y="8435"/>
                </a:lnTo>
                <a:lnTo>
                  <a:pt x="384366" y="18701"/>
                </a:lnTo>
                <a:lnTo>
                  <a:pt x="340863" y="32754"/>
                </a:lnTo>
                <a:lnTo>
                  <a:pt x="299114" y="50408"/>
                </a:lnTo>
                <a:lnTo>
                  <a:pt x="259302" y="71479"/>
                </a:lnTo>
                <a:lnTo>
                  <a:pt x="221613" y="95782"/>
                </a:lnTo>
                <a:lnTo>
                  <a:pt x="186232" y="123131"/>
                </a:lnTo>
                <a:lnTo>
                  <a:pt x="153343" y="153343"/>
                </a:lnTo>
                <a:lnTo>
                  <a:pt x="123131" y="186232"/>
                </a:lnTo>
                <a:lnTo>
                  <a:pt x="95782" y="221613"/>
                </a:lnTo>
                <a:lnTo>
                  <a:pt x="71479" y="259302"/>
                </a:lnTo>
                <a:lnTo>
                  <a:pt x="50408" y="299114"/>
                </a:lnTo>
                <a:lnTo>
                  <a:pt x="32754" y="340863"/>
                </a:lnTo>
                <a:lnTo>
                  <a:pt x="18701" y="384366"/>
                </a:lnTo>
                <a:lnTo>
                  <a:pt x="8435" y="429437"/>
                </a:lnTo>
                <a:lnTo>
                  <a:pt x="2139" y="475891"/>
                </a:lnTo>
                <a:lnTo>
                  <a:pt x="0" y="523544"/>
                </a:lnTo>
                <a:lnTo>
                  <a:pt x="0" y="9528505"/>
                </a:lnTo>
                <a:lnTo>
                  <a:pt x="2139" y="9576158"/>
                </a:lnTo>
                <a:lnTo>
                  <a:pt x="8435" y="9622612"/>
                </a:lnTo>
                <a:lnTo>
                  <a:pt x="18701" y="9667683"/>
                </a:lnTo>
                <a:lnTo>
                  <a:pt x="32754" y="9711186"/>
                </a:lnTo>
                <a:lnTo>
                  <a:pt x="50408" y="9752935"/>
                </a:lnTo>
                <a:lnTo>
                  <a:pt x="71479" y="9792747"/>
                </a:lnTo>
                <a:lnTo>
                  <a:pt x="95782" y="9830436"/>
                </a:lnTo>
                <a:lnTo>
                  <a:pt x="123131" y="9865817"/>
                </a:lnTo>
                <a:lnTo>
                  <a:pt x="153343" y="9898706"/>
                </a:lnTo>
                <a:lnTo>
                  <a:pt x="186232" y="9928918"/>
                </a:lnTo>
                <a:lnTo>
                  <a:pt x="221613" y="9956267"/>
                </a:lnTo>
                <a:lnTo>
                  <a:pt x="259302" y="9980570"/>
                </a:lnTo>
                <a:lnTo>
                  <a:pt x="299114" y="10001641"/>
                </a:lnTo>
                <a:lnTo>
                  <a:pt x="340863" y="10019295"/>
                </a:lnTo>
                <a:lnTo>
                  <a:pt x="384366" y="10033348"/>
                </a:lnTo>
                <a:lnTo>
                  <a:pt x="429437" y="10043614"/>
                </a:lnTo>
                <a:lnTo>
                  <a:pt x="475891" y="10049910"/>
                </a:lnTo>
                <a:lnTo>
                  <a:pt x="523544" y="10052049"/>
                </a:lnTo>
                <a:lnTo>
                  <a:pt x="6934595" y="10052049"/>
                </a:lnTo>
                <a:lnTo>
                  <a:pt x="6982247" y="10049910"/>
                </a:lnTo>
                <a:lnTo>
                  <a:pt x="7028702" y="10043614"/>
                </a:lnTo>
                <a:lnTo>
                  <a:pt x="7073773" y="10033348"/>
                </a:lnTo>
                <a:lnTo>
                  <a:pt x="7117275" y="10019295"/>
                </a:lnTo>
                <a:lnTo>
                  <a:pt x="7159025" y="10001641"/>
                </a:lnTo>
                <a:lnTo>
                  <a:pt x="7198836" y="9980570"/>
                </a:lnTo>
                <a:lnTo>
                  <a:pt x="7236525" y="9956267"/>
                </a:lnTo>
                <a:lnTo>
                  <a:pt x="7271907" y="9928918"/>
                </a:lnTo>
                <a:lnTo>
                  <a:pt x="7304795" y="9898706"/>
                </a:lnTo>
                <a:lnTo>
                  <a:pt x="7335007" y="9865817"/>
                </a:lnTo>
                <a:lnTo>
                  <a:pt x="7362357" y="9830436"/>
                </a:lnTo>
                <a:lnTo>
                  <a:pt x="7386659" y="9792747"/>
                </a:lnTo>
                <a:lnTo>
                  <a:pt x="7407730" y="9752935"/>
                </a:lnTo>
                <a:lnTo>
                  <a:pt x="7425384" y="9711186"/>
                </a:lnTo>
                <a:lnTo>
                  <a:pt x="7439437" y="9667683"/>
                </a:lnTo>
                <a:lnTo>
                  <a:pt x="7449704" y="9622612"/>
                </a:lnTo>
                <a:lnTo>
                  <a:pt x="7455999" y="9576158"/>
                </a:lnTo>
                <a:lnTo>
                  <a:pt x="7458139" y="9528505"/>
                </a:lnTo>
                <a:lnTo>
                  <a:pt x="7458139" y="523544"/>
                </a:lnTo>
                <a:lnTo>
                  <a:pt x="7455999" y="475891"/>
                </a:lnTo>
                <a:lnTo>
                  <a:pt x="7449704" y="429437"/>
                </a:lnTo>
                <a:lnTo>
                  <a:pt x="7439437" y="384366"/>
                </a:lnTo>
                <a:lnTo>
                  <a:pt x="7425384" y="340863"/>
                </a:lnTo>
                <a:lnTo>
                  <a:pt x="7407730" y="299114"/>
                </a:lnTo>
                <a:lnTo>
                  <a:pt x="7386659" y="259302"/>
                </a:lnTo>
                <a:lnTo>
                  <a:pt x="7362357" y="221613"/>
                </a:lnTo>
                <a:lnTo>
                  <a:pt x="7335007" y="186232"/>
                </a:lnTo>
                <a:lnTo>
                  <a:pt x="7304795" y="153343"/>
                </a:lnTo>
                <a:lnTo>
                  <a:pt x="7271907" y="123131"/>
                </a:lnTo>
                <a:lnTo>
                  <a:pt x="7236525" y="95782"/>
                </a:lnTo>
                <a:lnTo>
                  <a:pt x="7198836" y="71479"/>
                </a:lnTo>
                <a:lnTo>
                  <a:pt x="7159025" y="50408"/>
                </a:lnTo>
                <a:lnTo>
                  <a:pt x="7117275" y="32754"/>
                </a:lnTo>
                <a:lnTo>
                  <a:pt x="7073773" y="18701"/>
                </a:lnTo>
                <a:lnTo>
                  <a:pt x="7028702" y="8435"/>
                </a:lnTo>
                <a:lnTo>
                  <a:pt x="6982247" y="2139"/>
                </a:lnTo>
                <a:lnTo>
                  <a:pt x="6934595" y="0"/>
                </a:lnTo>
                <a:close/>
              </a:path>
            </a:pathLst>
          </a:custGeom>
          <a:solidFill>
            <a:srgbClr val="FFFFFF"/>
          </a:solidFill>
        </p:spPr>
        <p:txBody>
          <a:bodyPr wrap="square" lIns="0" tIns="0" rIns="0" bIns="0" rtlCol="0"/>
          <a:lstStyle/>
          <a:p>
            <a:endParaRPr sz="1092">
              <a:latin typeface="Satoshi" pitchFamily="2" charset="77"/>
            </a:endParaRPr>
          </a:p>
        </p:txBody>
      </p:sp>
      <p:sp>
        <p:nvSpPr>
          <p:cNvPr id="9" name="object 6">
            <a:extLst>
              <a:ext uri="{FF2B5EF4-FFF2-40B4-BE49-F238E27FC236}">
                <a16:creationId xmlns:a16="http://schemas.microsoft.com/office/drawing/2014/main" id="{65F527A4-C8C9-EB27-663F-A01CCEA16013}"/>
              </a:ext>
            </a:extLst>
          </p:cNvPr>
          <p:cNvSpPr/>
          <p:nvPr/>
        </p:nvSpPr>
        <p:spPr>
          <a:xfrm>
            <a:off x="5284998" y="2412830"/>
            <a:ext cx="6525689" cy="0"/>
          </a:xfrm>
          <a:custGeom>
            <a:avLst/>
            <a:gdLst/>
            <a:ahLst/>
            <a:cxnLst/>
            <a:rect l="l" t="t" r="r" b="b"/>
            <a:pathLst>
              <a:path w="10761344">
                <a:moveTo>
                  <a:pt x="0" y="0"/>
                </a:moveTo>
                <a:lnTo>
                  <a:pt x="10761201" y="0"/>
                </a:lnTo>
              </a:path>
            </a:pathLst>
          </a:custGeom>
          <a:ln w="20941">
            <a:solidFill>
              <a:schemeClr val="bg1"/>
            </a:solidFill>
          </a:ln>
        </p:spPr>
        <p:txBody>
          <a:bodyPr wrap="square" lIns="0" tIns="0" rIns="0" bIns="0" rtlCol="0"/>
          <a:lstStyle/>
          <a:p>
            <a:endParaRPr sz="1092">
              <a:latin typeface="Satoshi" pitchFamily="2" charset="77"/>
            </a:endParaRPr>
          </a:p>
        </p:txBody>
      </p:sp>
      <p:sp>
        <p:nvSpPr>
          <p:cNvPr id="10" name="object 7">
            <a:extLst>
              <a:ext uri="{FF2B5EF4-FFF2-40B4-BE49-F238E27FC236}">
                <a16:creationId xmlns:a16="http://schemas.microsoft.com/office/drawing/2014/main" id="{0DC6D68A-495E-FB6A-5055-D2AD21306C83}"/>
              </a:ext>
            </a:extLst>
          </p:cNvPr>
          <p:cNvSpPr/>
          <p:nvPr/>
        </p:nvSpPr>
        <p:spPr>
          <a:xfrm>
            <a:off x="5284998" y="4444688"/>
            <a:ext cx="6525689" cy="0"/>
          </a:xfrm>
          <a:custGeom>
            <a:avLst/>
            <a:gdLst/>
            <a:ahLst/>
            <a:cxnLst/>
            <a:rect l="l" t="t" r="r" b="b"/>
            <a:pathLst>
              <a:path w="10761344">
                <a:moveTo>
                  <a:pt x="0" y="0"/>
                </a:moveTo>
                <a:lnTo>
                  <a:pt x="10761201" y="0"/>
                </a:lnTo>
              </a:path>
            </a:pathLst>
          </a:custGeom>
          <a:ln w="20941">
            <a:solidFill>
              <a:schemeClr val="bg1"/>
            </a:solidFill>
          </a:ln>
        </p:spPr>
        <p:txBody>
          <a:bodyPr wrap="square" lIns="0" tIns="0" rIns="0" bIns="0" rtlCol="0"/>
          <a:lstStyle/>
          <a:p>
            <a:endParaRPr sz="1092">
              <a:latin typeface="Satoshi" pitchFamily="2" charset="77"/>
            </a:endParaRPr>
          </a:p>
        </p:txBody>
      </p:sp>
      <p:sp>
        <p:nvSpPr>
          <p:cNvPr id="11" name="object 20">
            <a:extLst>
              <a:ext uri="{FF2B5EF4-FFF2-40B4-BE49-F238E27FC236}">
                <a16:creationId xmlns:a16="http://schemas.microsoft.com/office/drawing/2014/main" id="{A1AF63DC-38A9-9AC7-C63D-AD08F33F2EE4}"/>
              </a:ext>
            </a:extLst>
          </p:cNvPr>
          <p:cNvSpPr txBox="1">
            <a:spLocks/>
          </p:cNvSpPr>
          <p:nvPr/>
        </p:nvSpPr>
        <p:spPr>
          <a:xfrm>
            <a:off x="6873241" y="956876"/>
            <a:ext cx="4343400" cy="869551"/>
          </a:xfrm>
          <a:prstGeom prst="rect">
            <a:avLst/>
          </a:prstGeom>
        </p:spPr>
        <p:txBody>
          <a:bodyPr vert="horz" wrap="square" lIns="0" tIns="7701"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GB" sz="1400" b="1" dirty="0">
                <a:solidFill>
                  <a:schemeClr val="bg1"/>
                </a:solidFill>
                <a:latin typeface="Satoshi" pitchFamily="2" charset="77"/>
                <a:ea typeface="+mn-lt"/>
                <a:cs typeface="+mn-lt"/>
              </a:rPr>
              <a:t>Embed the app into your company culture with regular updates, personal stories, or monthly health and </a:t>
            </a:r>
            <a:r>
              <a:rPr lang="en-AU" sz="1400" b="1" dirty="0">
                <a:solidFill>
                  <a:schemeClr val="bg1"/>
                </a:solidFill>
                <a:latin typeface="Satoshi" pitchFamily="2" charset="77"/>
                <a:ea typeface="+mn-lt"/>
                <a:cs typeface="+mn-lt"/>
              </a:rPr>
              <a:t>wellbeing events (World Sleep Day, R </a:t>
            </a:r>
            <a:r>
              <a:rPr lang="en-GB" sz="1400" b="1" dirty="0">
                <a:solidFill>
                  <a:schemeClr val="bg1"/>
                </a:solidFill>
                <a:latin typeface="Satoshi" pitchFamily="2" charset="77"/>
                <a:ea typeface="+mn-lt"/>
                <a:cs typeface="+mn-lt"/>
              </a:rPr>
              <a:t>U OK? Day, Men's Health Day). </a:t>
            </a:r>
            <a:endParaRPr lang="en-US" sz="1400" b="1" dirty="0">
              <a:solidFill>
                <a:schemeClr val="bg1"/>
              </a:solidFill>
              <a:latin typeface="Satoshi" pitchFamily="2" charset="77"/>
              <a:cs typeface="Calibri"/>
            </a:endParaRPr>
          </a:p>
        </p:txBody>
      </p:sp>
      <p:sp>
        <p:nvSpPr>
          <p:cNvPr id="12" name="object 21">
            <a:extLst>
              <a:ext uri="{FF2B5EF4-FFF2-40B4-BE49-F238E27FC236}">
                <a16:creationId xmlns:a16="http://schemas.microsoft.com/office/drawing/2014/main" id="{8EB66C1F-3635-EB43-8209-D60BDEF2B4ED}"/>
              </a:ext>
            </a:extLst>
          </p:cNvPr>
          <p:cNvSpPr txBox="1"/>
          <p:nvPr/>
        </p:nvSpPr>
        <p:spPr>
          <a:xfrm>
            <a:off x="6873241" y="2979248"/>
            <a:ext cx="4343400" cy="869551"/>
          </a:xfrm>
          <a:prstGeom prst="rect">
            <a:avLst/>
          </a:prstGeom>
        </p:spPr>
        <p:txBody>
          <a:bodyPr vert="horz" wrap="square" lIns="0" tIns="7701" rIns="0" bIns="0" rtlCol="0">
            <a:spAutoFit/>
          </a:bodyPr>
          <a:lstStyle/>
          <a:p>
            <a:r>
              <a:rPr lang="en-AU" sz="1400" b="1" dirty="0">
                <a:solidFill>
                  <a:schemeClr val="bg1"/>
                </a:solidFill>
                <a:latin typeface="Satoshi" pitchFamily="2" charset="77"/>
                <a:ea typeface="+mn-lt"/>
                <a:cs typeface="+mn-lt"/>
              </a:rPr>
              <a:t>Encourage participation from top to bottom: engage senior stakeholders and wellbeing champions to promote the app with their teams or departments through updates, insights and testimonials.</a:t>
            </a:r>
            <a:r>
              <a:rPr lang="en-US" sz="1400" b="1" dirty="0">
                <a:solidFill>
                  <a:schemeClr val="bg1"/>
                </a:solidFill>
                <a:latin typeface="Satoshi" pitchFamily="2" charset="77"/>
                <a:ea typeface="+mn-lt"/>
                <a:cs typeface="+mn-lt"/>
              </a:rPr>
              <a:t> </a:t>
            </a:r>
            <a:endParaRPr lang="en-AU" sz="1400" b="1" dirty="0">
              <a:solidFill>
                <a:schemeClr val="bg1"/>
              </a:solidFill>
              <a:latin typeface="Satoshi" pitchFamily="2" charset="77"/>
              <a:ea typeface="+mn-lt"/>
              <a:cs typeface="+mn-lt"/>
            </a:endParaRPr>
          </a:p>
        </p:txBody>
      </p:sp>
      <p:sp>
        <p:nvSpPr>
          <p:cNvPr id="13" name="object 22">
            <a:extLst>
              <a:ext uri="{FF2B5EF4-FFF2-40B4-BE49-F238E27FC236}">
                <a16:creationId xmlns:a16="http://schemas.microsoft.com/office/drawing/2014/main" id="{94C73D3B-A1A1-98FD-59C6-3F893FB7A6BB}"/>
              </a:ext>
            </a:extLst>
          </p:cNvPr>
          <p:cNvSpPr txBox="1"/>
          <p:nvPr/>
        </p:nvSpPr>
        <p:spPr>
          <a:xfrm>
            <a:off x="6873241" y="5094033"/>
            <a:ext cx="4343400" cy="654107"/>
          </a:xfrm>
          <a:prstGeom prst="rect">
            <a:avLst/>
          </a:prstGeom>
        </p:spPr>
        <p:txBody>
          <a:bodyPr vert="horz" wrap="square" lIns="0" tIns="7701" rIns="0" bIns="0" rtlCol="0">
            <a:spAutoFit/>
          </a:bodyPr>
          <a:lstStyle/>
          <a:p>
            <a:r>
              <a:rPr lang="en-AU" sz="1400" b="1" dirty="0">
                <a:solidFill>
                  <a:schemeClr val="bg1"/>
                </a:solidFill>
                <a:latin typeface="Satoshi" pitchFamily="2" charset="77"/>
                <a:ea typeface="+mn-lt"/>
                <a:cs typeface="+mn-lt"/>
              </a:rPr>
              <a:t>Leverage our wellbeing calendar and monthly themes to engage employees with the resources available in the app. </a:t>
            </a:r>
            <a:endParaRPr lang="en-GB" sz="1400" b="1" dirty="0">
              <a:solidFill>
                <a:schemeClr val="bg1"/>
              </a:solidFill>
              <a:latin typeface="Satoshi" pitchFamily="2" charset="77"/>
            </a:endParaRPr>
          </a:p>
        </p:txBody>
      </p:sp>
      <p:sp>
        <p:nvSpPr>
          <p:cNvPr id="14" name="object 24">
            <a:extLst>
              <a:ext uri="{FF2B5EF4-FFF2-40B4-BE49-F238E27FC236}">
                <a16:creationId xmlns:a16="http://schemas.microsoft.com/office/drawing/2014/main" id="{4D3103AB-6F00-1EFC-FC19-A51B85761246}"/>
              </a:ext>
            </a:extLst>
          </p:cNvPr>
          <p:cNvSpPr txBox="1"/>
          <p:nvPr/>
        </p:nvSpPr>
        <p:spPr>
          <a:xfrm>
            <a:off x="773721" y="5624509"/>
            <a:ext cx="3719339" cy="438663"/>
          </a:xfrm>
          <a:prstGeom prst="rect">
            <a:avLst/>
          </a:prstGeom>
        </p:spPr>
        <p:txBody>
          <a:bodyPr vert="horz" wrap="square" lIns="0" tIns="7701" rIns="0" bIns="0" rtlCol="0">
            <a:spAutoFit/>
          </a:bodyPr>
          <a:lstStyle/>
          <a:p>
            <a:r>
              <a:rPr lang="en-GB" sz="1400" b="1" dirty="0">
                <a:solidFill>
                  <a:srgbClr val="00A345"/>
                </a:solidFill>
                <a:latin typeface="Satoshi" pitchFamily="2" charset="77"/>
              </a:rPr>
              <a:t>We've got some tips to help you promote the app and keep your employees engaged. </a:t>
            </a:r>
          </a:p>
        </p:txBody>
      </p:sp>
      <p:sp>
        <p:nvSpPr>
          <p:cNvPr id="15" name="object 23">
            <a:extLst>
              <a:ext uri="{FF2B5EF4-FFF2-40B4-BE49-F238E27FC236}">
                <a16:creationId xmlns:a16="http://schemas.microsoft.com/office/drawing/2014/main" id="{223944AE-70C0-A897-A7C0-03CC18F95D81}"/>
              </a:ext>
            </a:extLst>
          </p:cNvPr>
          <p:cNvSpPr txBox="1"/>
          <p:nvPr/>
        </p:nvSpPr>
        <p:spPr>
          <a:xfrm>
            <a:off x="697527" y="530125"/>
            <a:ext cx="3484064" cy="2208240"/>
          </a:xfrm>
          <a:prstGeom prst="rect">
            <a:avLst/>
          </a:prstGeom>
        </p:spPr>
        <p:txBody>
          <a:bodyPr vert="horz" wrap="square" lIns="0" tIns="175204" rIns="0" bIns="0" rtlCol="0">
            <a:spAutoFit/>
          </a:bodyPr>
          <a:lstStyle/>
          <a:p>
            <a:pPr marL="0" indent="0">
              <a:buNone/>
            </a:pPr>
            <a:r>
              <a:rPr lang="en-AU" sz="4400" b="1" dirty="0">
                <a:solidFill>
                  <a:srgbClr val="074556"/>
                </a:solidFill>
                <a:latin typeface="Satoshi" pitchFamily="2" charset="77"/>
              </a:rPr>
              <a:t>Need ideas to promote </a:t>
            </a:r>
            <a:r>
              <a:rPr lang="en-AU" sz="4400" b="1" dirty="0">
                <a:solidFill>
                  <a:srgbClr val="00A345"/>
                </a:solidFill>
                <a:latin typeface="Satoshi" pitchFamily="2" charset="77"/>
              </a:rPr>
              <a:t>the app?</a:t>
            </a:r>
          </a:p>
        </p:txBody>
      </p:sp>
      <p:pic>
        <p:nvPicPr>
          <p:cNvPr id="16" name="Picture 15" descr="A smartphone with a screen on it&#10;&#10;Description automatically generated">
            <a:extLst>
              <a:ext uri="{FF2B5EF4-FFF2-40B4-BE49-F238E27FC236}">
                <a16:creationId xmlns:a16="http://schemas.microsoft.com/office/drawing/2014/main" id="{DF3B75F6-C0AC-1DB6-8C7A-2910D0ACC1F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93396" y="2412829"/>
            <a:ext cx="3407374" cy="3041915"/>
          </a:xfrm>
          <a:prstGeom prst="rect">
            <a:avLst/>
          </a:prstGeom>
        </p:spPr>
      </p:pic>
      <p:pic>
        <p:nvPicPr>
          <p:cNvPr id="22" name="Graphic 21">
            <a:extLst>
              <a:ext uri="{FF2B5EF4-FFF2-40B4-BE49-F238E27FC236}">
                <a16:creationId xmlns:a16="http://schemas.microsoft.com/office/drawing/2014/main" id="{1F437F3C-687C-88EC-66E8-24268D1D39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13095" y="5086298"/>
            <a:ext cx="681445" cy="681445"/>
          </a:xfrm>
          <a:prstGeom prst="rect">
            <a:avLst/>
          </a:prstGeom>
        </p:spPr>
      </p:pic>
      <p:pic>
        <p:nvPicPr>
          <p:cNvPr id="24" name="Graphic 23">
            <a:extLst>
              <a:ext uri="{FF2B5EF4-FFF2-40B4-BE49-F238E27FC236}">
                <a16:creationId xmlns:a16="http://schemas.microsoft.com/office/drawing/2014/main" id="{3CB90E6A-FB4B-FD30-E36B-EE14606E7F3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597579" y="3084095"/>
            <a:ext cx="704161" cy="704161"/>
          </a:xfrm>
          <a:prstGeom prst="rect">
            <a:avLst/>
          </a:prstGeom>
        </p:spPr>
      </p:pic>
      <p:pic>
        <p:nvPicPr>
          <p:cNvPr id="26" name="Graphic 25">
            <a:extLst>
              <a:ext uri="{FF2B5EF4-FFF2-40B4-BE49-F238E27FC236}">
                <a16:creationId xmlns:a16="http://schemas.microsoft.com/office/drawing/2014/main" id="{8535F929-EA2E-C935-7AD6-BB80DA26CB8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581787" y="1031848"/>
            <a:ext cx="711889" cy="711889"/>
          </a:xfrm>
          <a:prstGeom prst="rect">
            <a:avLst/>
          </a:prstGeom>
        </p:spPr>
      </p:pic>
    </p:spTree>
    <p:extLst>
      <p:ext uri="{BB962C8B-B14F-4D97-AF65-F5344CB8AC3E}">
        <p14:creationId xmlns:p14="http://schemas.microsoft.com/office/powerpoint/2010/main" val="2066984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409B61-CFF4-440E-FBE4-623C71FA54FA}"/>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0FF35ACC-EE6D-D429-790B-FEF5FF41AE13}"/>
              </a:ext>
            </a:extLst>
          </p:cNvPr>
          <p:cNvSpPr/>
          <p:nvPr/>
        </p:nvSpPr>
        <p:spPr>
          <a:xfrm>
            <a:off x="5473356" y="2945837"/>
            <a:ext cx="964517" cy="964517"/>
          </a:xfrm>
          <a:prstGeom prst="ellipse">
            <a:avLst/>
          </a:prstGeom>
          <a:solidFill>
            <a:srgbClr val="19F0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Satoshi" pitchFamily="2" charset="77"/>
            </a:endParaRPr>
          </a:p>
        </p:txBody>
      </p:sp>
      <p:sp>
        <p:nvSpPr>
          <p:cNvPr id="6" name="Oval 5">
            <a:extLst>
              <a:ext uri="{FF2B5EF4-FFF2-40B4-BE49-F238E27FC236}">
                <a16:creationId xmlns:a16="http://schemas.microsoft.com/office/drawing/2014/main" id="{82F2637B-B47B-4193-E21A-A016000F4A1B}"/>
              </a:ext>
            </a:extLst>
          </p:cNvPr>
          <p:cNvSpPr/>
          <p:nvPr/>
        </p:nvSpPr>
        <p:spPr>
          <a:xfrm>
            <a:off x="5473356" y="4940802"/>
            <a:ext cx="964517" cy="964517"/>
          </a:xfrm>
          <a:prstGeom prst="ellipse">
            <a:avLst/>
          </a:prstGeom>
          <a:solidFill>
            <a:srgbClr val="19F0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Satoshi" pitchFamily="2" charset="77"/>
            </a:endParaRPr>
          </a:p>
        </p:txBody>
      </p:sp>
      <p:sp>
        <p:nvSpPr>
          <p:cNvPr id="7" name="Oval 6">
            <a:extLst>
              <a:ext uri="{FF2B5EF4-FFF2-40B4-BE49-F238E27FC236}">
                <a16:creationId xmlns:a16="http://schemas.microsoft.com/office/drawing/2014/main" id="{69E7E9F2-E35E-CC8F-D2EB-A142BB6511DF}"/>
              </a:ext>
            </a:extLst>
          </p:cNvPr>
          <p:cNvSpPr/>
          <p:nvPr/>
        </p:nvSpPr>
        <p:spPr>
          <a:xfrm>
            <a:off x="5473356" y="910559"/>
            <a:ext cx="964517" cy="964517"/>
          </a:xfrm>
          <a:prstGeom prst="ellipse">
            <a:avLst/>
          </a:prstGeom>
          <a:solidFill>
            <a:srgbClr val="19F0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Satoshi" pitchFamily="2" charset="77"/>
            </a:endParaRPr>
          </a:p>
        </p:txBody>
      </p:sp>
      <p:sp>
        <p:nvSpPr>
          <p:cNvPr id="8" name="object 2">
            <a:extLst>
              <a:ext uri="{FF2B5EF4-FFF2-40B4-BE49-F238E27FC236}">
                <a16:creationId xmlns:a16="http://schemas.microsoft.com/office/drawing/2014/main" id="{3B9E263B-BD54-4FCF-F4DB-2EEB515C4A31}"/>
              </a:ext>
            </a:extLst>
          </p:cNvPr>
          <p:cNvSpPr/>
          <p:nvPr/>
        </p:nvSpPr>
        <p:spPr>
          <a:xfrm>
            <a:off x="381401" y="380973"/>
            <a:ext cx="4522968" cy="6095572"/>
          </a:xfrm>
          <a:custGeom>
            <a:avLst/>
            <a:gdLst/>
            <a:ahLst/>
            <a:cxnLst/>
            <a:rect l="l" t="t" r="r" b="b"/>
            <a:pathLst>
              <a:path w="7458709" h="10052050">
                <a:moveTo>
                  <a:pt x="6934595" y="0"/>
                </a:moveTo>
                <a:lnTo>
                  <a:pt x="523544" y="0"/>
                </a:lnTo>
                <a:lnTo>
                  <a:pt x="475891" y="2139"/>
                </a:lnTo>
                <a:lnTo>
                  <a:pt x="429437" y="8435"/>
                </a:lnTo>
                <a:lnTo>
                  <a:pt x="384366" y="18701"/>
                </a:lnTo>
                <a:lnTo>
                  <a:pt x="340863" y="32754"/>
                </a:lnTo>
                <a:lnTo>
                  <a:pt x="299114" y="50408"/>
                </a:lnTo>
                <a:lnTo>
                  <a:pt x="259302" y="71479"/>
                </a:lnTo>
                <a:lnTo>
                  <a:pt x="221613" y="95782"/>
                </a:lnTo>
                <a:lnTo>
                  <a:pt x="186232" y="123131"/>
                </a:lnTo>
                <a:lnTo>
                  <a:pt x="153343" y="153343"/>
                </a:lnTo>
                <a:lnTo>
                  <a:pt x="123131" y="186232"/>
                </a:lnTo>
                <a:lnTo>
                  <a:pt x="95782" y="221613"/>
                </a:lnTo>
                <a:lnTo>
                  <a:pt x="71479" y="259302"/>
                </a:lnTo>
                <a:lnTo>
                  <a:pt x="50408" y="299114"/>
                </a:lnTo>
                <a:lnTo>
                  <a:pt x="32754" y="340863"/>
                </a:lnTo>
                <a:lnTo>
                  <a:pt x="18701" y="384366"/>
                </a:lnTo>
                <a:lnTo>
                  <a:pt x="8435" y="429437"/>
                </a:lnTo>
                <a:lnTo>
                  <a:pt x="2139" y="475891"/>
                </a:lnTo>
                <a:lnTo>
                  <a:pt x="0" y="523544"/>
                </a:lnTo>
                <a:lnTo>
                  <a:pt x="0" y="9528505"/>
                </a:lnTo>
                <a:lnTo>
                  <a:pt x="2139" y="9576158"/>
                </a:lnTo>
                <a:lnTo>
                  <a:pt x="8435" y="9622612"/>
                </a:lnTo>
                <a:lnTo>
                  <a:pt x="18701" y="9667683"/>
                </a:lnTo>
                <a:lnTo>
                  <a:pt x="32754" y="9711186"/>
                </a:lnTo>
                <a:lnTo>
                  <a:pt x="50408" y="9752935"/>
                </a:lnTo>
                <a:lnTo>
                  <a:pt x="71479" y="9792747"/>
                </a:lnTo>
                <a:lnTo>
                  <a:pt x="95782" y="9830436"/>
                </a:lnTo>
                <a:lnTo>
                  <a:pt x="123131" y="9865817"/>
                </a:lnTo>
                <a:lnTo>
                  <a:pt x="153343" y="9898706"/>
                </a:lnTo>
                <a:lnTo>
                  <a:pt x="186232" y="9928918"/>
                </a:lnTo>
                <a:lnTo>
                  <a:pt x="221613" y="9956267"/>
                </a:lnTo>
                <a:lnTo>
                  <a:pt x="259302" y="9980570"/>
                </a:lnTo>
                <a:lnTo>
                  <a:pt x="299114" y="10001641"/>
                </a:lnTo>
                <a:lnTo>
                  <a:pt x="340863" y="10019295"/>
                </a:lnTo>
                <a:lnTo>
                  <a:pt x="384366" y="10033348"/>
                </a:lnTo>
                <a:lnTo>
                  <a:pt x="429437" y="10043614"/>
                </a:lnTo>
                <a:lnTo>
                  <a:pt x="475891" y="10049910"/>
                </a:lnTo>
                <a:lnTo>
                  <a:pt x="523544" y="10052049"/>
                </a:lnTo>
                <a:lnTo>
                  <a:pt x="6934595" y="10052049"/>
                </a:lnTo>
                <a:lnTo>
                  <a:pt x="6982247" y="10049910"/>
                </a:lnTo>
                <a:lnTo>
                  <a:pt x="7028702" y="10043614"/>
                </a:lnTo>
                <a:lnTo>
                  <a:pt x="7073773" y="10033348"/>
                </a:lnTo>
                <a:lnTo>
                  <a:pt x="7117275" y="10019295"/>
                </a:lnTo>
                <a:lnTo>
                  <a:pt x="7159025" y="10001641"/>
                </a:lnTo>
                <a:lnTo>
                  <a:pt x="7198836" y="9980570"/>
                </a:lnTo>
                <a:lnTo>
                  <a:pt x="7236525" y="9956267"/>
                </a:lnTo>
                <a:lnTo>
                  <a:pt x="7271907" y="9928918"/>
                </a:lnTo>
                <a:lnTo>
                  <a:pt x="7304795" y="9898706"/>
                </a:lnTo>
                <a:lnTo>
                  <a:pt x="7335007" y="9865817"/>
                </a:lnTo>
                <a:lnTo>
                  <a:pt x="7362357" y="9830436"/>
                </a:lnTo>
                <a:lnTo>
                  <a:pt x="7386659" y="9792747"/>
                </a:lnTo>
                <a:lnTo>
                  <a:pt x="7407730" y="9752935"/>
                </a:lnTo>
                <a:lnTo>
                  <a:pt x="7425384" y="9711186"/>
                </a:lnTo>
                <a:lnTo>
                  <a:pt x="7439437" y="9667683"/>
                </a:lnTo>
                <a:lnTo>
                  <a:pt x="7449704" y="9622612"/>
                </a:lnTo>
                <a:lnTo>
                  <a:pt x="7455999" y="9576158"/>
                </a:lnTo>
                <a:lnTo>
                  <a:pt x="7458139" y="9528505"/>
                </a:lnTo>
                <a:lnTo>
                  <a:pt x="7458139" y="523544"/>
                </a:lnTo>
                <a:lnTo>
                  <a:pt x="7455999" y="475891"/>
                </a:lnTo>
                <a:lnTo>
                  <a:pt x="7449704" y="429437"/>
                </a:lnTo>
                <a:lnTo>
                  <a:pt x="7439437" y="384366"/>
                </a:lnTo>
                <a:lnTo>
                  <a:pt x="7425384" y="340863"/>
                </a:lnTo>
                <a:lnTo>
                  <a:pt x="7407730" y="299114"/>
                </a:lnTo>
                <a:lnTo>
                  <a:pt x="7386659" y="259302"/>
                </a:lnTo>
                <a:lnTo>
                  <a:pt x="7362357" y="221613"/>
                </a:lnTo>
                <a:lnTo>
                  <a:pt x="7335007" y="186232"/>
                </a:lnTo>
                <a:lnTo>
                  <a:pt x="7304795" y="153343"/>
                </a:lnTo>
                <a:lnTo>
                  <a:pt x="7271907" y="123131"/>
                </a:lnTo>
                <a:lnTo>
                  <a:pt x="7236525" y="95782"/>
                </a:lnTo>
                <a:lnTo>
                  <a:pt x="7198836" y="71479"/>
                </a:lnTo>
                <a:lnTo>
                  <a:pt x="7159025" y="50408"/>
                </a:lnTo>
                <a:lnTo>
                  <a:pt x="7117275" y="32754"/>
                </a:lnTo>
                <a:lnTo>
                  <a:pt x="7073773" y="18701"/>
                </a:lnTo>
                <a:lnTo>
                  <a:pt x="7028702" y="8435"/>
                </a:lnTo>
                <a:lnTo>
                  <a:pt x="6982247" y="2139"/>
                </a:lnTo>
                <a:lnTo>
                  <a:pt x="6934595" y="0"/>
                </a:lnTo>
                <a:close/>
              </a:path>
            </a:pathLst>
          </a:custGeom>
          <a:solidFill>
            <a:srgbClr val="FFFFFF"/>
          </a:solidFill>
        </p:spPr>
        <p:txBody>
          <a:bodyPr wrap="square" lIns="0" tIns="0" rIns="0" bIns="0" rtlCol="0"/>
          <a:lstStyle/>
          <a:p>
            <a:endParaRPr sz="1092">
              <a:latin typeface="Satoshi" pitchFamily="2" charset="77"/>
            </a:endParaRPr>
          </a:p>
        </p:txBody>
      </p:sp>
      <p:sp>
        <p:nvSpPr>
          <p:cNvPr id="9" name="object 6">
            <a:extLst>
              <a:ext uri="{FF2B5EF4-FFF2-40B4-BE49-F238E27FC236}">
                <a16:creationId xmlns:a16="http://schemas.microsoft.com/office/drawing/2014/main" id="{FA53733F-C9B4-5279-73EC-9C5AA0FCA783}"/>
              </a:ext>
            </a:extLst>
          </p:cNvPr>
          <p:cNvSpPr/>
          <p:nvPr/>
        </p:nvSpPr>
        <p:spPr>
          <a:xfrm>
            <a:off x="5284998" y="2412830"/>
            <a:ext cx="6525689" cy="0"/>
          </a:xfrm>
          <a:custGeom>
            <a:avLst/>
            <a:gdLst/>
            <a:ahLst/>
            <a:cxnLst/>
            <a:rect l="l" t="t" r="r" b="b"/>
            <a:pathLst>
              <a:path w="10761344">
                <a:moveTo>
                  <a:pt x="0" y="0"/>
                </a:moveTo>
                <a:lnTo>
                  <a:pt x="10761201" y="0"/>
                </a:lnTo>
              </a:path>
            </a:pathLst>
          </a:custGeom>
          <a:ln w="20941">
            <a:solidFill>
              <a:schemeClr val="bg1"/>
            </a:solidFill>
          </a:ln>
        </p:spPr>
        <p:txBody>
          <a:bodyPr wrap="square" lIns="0" tIns="0" rIns="0" bIns="0" rtlCol="0"/>
          <a:lstStyle/>
          <a:p>
            <a:endParaRPr sz="1092">
              <a:latin typeface="Satoshi" pitchFamily="2" charset="77"/>
            </a:endParaRPr>
          </a:p>
        </p:txBody>
      </p:sp>
      <p:sp>
        <p:nvSpPr>
          <p:cNvPr id="10" name="object 7">
            <a:extLst>
              <a:ext uri="{FF2B5EF4-FFF2-40B4-BE49-F238E27FC236}">
                <a16:creationId xmlns:a16="http://schemas.microsoft.com/office/drawing/2014/main" id="{1552B596-DE88-8869-9BF0-6BCD1B4A2514}"/>
              </a:ext>
            </a:extLst>
          </p:cNvPr>
          <p:cNvSpPr/>
          <p:nvPr/>
        </p:nvSpPr>
        <p:spPr>
          <a:xfrm>
            <a:off x="5284998" y="4444688"/>
            <a:ext cx="6525689" cy="0"/>
          </a:xfrm>
          <a:custGeom>
            <a:avLst/>
            <a:gdLst/>
            <a:ahLst/>
            <a:cxnLst/>
            <a:rect l="l" t="t" r="r" b="b"/>
            <a:pathLst>
              <a:path w="10761344">
                <a:moveTo>
                  <a:pt x="0" y="0"/>
                </a:moveTo>
                <a:lnTo>
                  <a:pt x="10761201" y="0"/>
                </a:lnTo>
              </a:path>
            </a:pathLst>
          </a:custGeom>
          <a:ln w="20941">
            <a:solidFill>
              <a:schemeClr val="bg1"/>
            </a:solidFill>
          </a:ln>
        </p:spPr>
        <p:txBody>
          <a:bodyPr wrap="square" lIns="0" tIns="0" rIns="0" bIns="0" rtlCol="0"/>
          <a:lstStyle/>
          <a:p>
            <a:endParaRPr sz="1092">
              <a:latin typeface="Satoshi" pitchFamily="2" charset="77"/>
            </a:endParaRPr>
          </a:p>
        </p:txBody>
      </p:sp>
      <p:sp>
        <p:nvSpPr>
          <p:cNvPr id="11" name="object 20">
            <a:extLst>
              <a:ext uri="{FF2B5EF4-FFF2-40B4-BE49-F238E27FC236}">
                <a16:creationId xmlns:a16="http://schemas.microsoft.com/office/drawing/2014/main" id="{66B37F51-51F7-EC7A-21B5-014B0FCE189C}"/>
              </a:ext>
            </a:extLst>
          </p:cNvPr>
          <p:cNvSpPr txBox="1">
            <a:spLocks/>
          </p:cNvSpPr>
          <p:nvPr/>
        </p:nvSpPr>
        <p:spPr>
          <a:xfrm>
            <a:off x="6873241" y="1069848"/>
            <a:ext cx="4343400" cy="654107"/>
          </a:xfrm>
          <a:prstGeom prst="rect">
            <a:avLst/>
          </a:prstGeom>
        </p:spPr>
        <p:txBody>
          <a:bodyPr vert="horz" wrap="square" lIns="0" tIns="7701"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GB" sz="1400" b="1" dirty="0">
                <a:solidFill>
                  <a:schemeClr val="bg1"/>
                </a:solidFill>
                <a:latin typeface="Satoshi" pitchFamily="2" charset="77"/>
                <a:ea typeface="+mn-lt"/>
                <a:cs typeface="+mn-lt"/>
              </a:rPr>
              <a:t>Participate in live events such as charity runs or volunteering programs to promote </a:t>
            </a:r>
            <a:r>
              <a:rPr lang="en-AU" sz="1400" b="1" dirty="0">
                <a:solidFill>
                  <a:schemeClr val="bg1"/>
                </a:solidFill>
                <a:latin typeface="Satoshi" pitchFamily="2" charset="77"/>
                <a:ea typeface="+mn-lt"/>
                <a:cs typeface="+mn-lt"/>
              </a:rPr>
              <a:t>physical activity and mental health outcomes.</a:t>
            </a:r>
            <a:r>
              <a:rPr lang="en-US" sz="1400" b="1" dirty="0">
                <a:solidFill>
                  <a:schemeClr val="bg1"/>
                </a:solidFill>
                <a:latin typeface="Satoshi" pitchFamily="2" charset="77"/>
                <a:ea typeface="+mn-lt"/>
                <a:cs typeface="+mn-lt"/>
              </a:rPr>
              <a:t> </a:t>
            </a:r>
          </a:p>
        </p:txBody>
      </p:sp>
      <p:sp>
        <p:nvSpPr>
          <p:cNvPr id="12" name="object 21">
            <a:extLst>
              <a:ext uri="{FF2B5EF4-FFF2-40B4-BE49-F238E27FC236}">
                <a16:creationId xmlns:a16="http://schemas.microsoft.com/office/drawing/2014/main" id="{D523E33A-0F73-CC9A-4F46-71612A87943B}"/>
              </a:ext>
            </a:extLst>
          </p:cNvPr>
          <p:cNvSpPr txBox="1"/>
          <p:nvPr/>
        </p:nvSpPr>
        <p:spPr>
          <a:xfrm>
            <a:off x="6873241" y="3101706"/>
            <a:ext cx="4343400" cy="654107"/>
          </a:xfrm>
          <a:prstGeom prst="rect">
            <a:avLst/>
          </a:prstGeom>
        </p:spPr>
        <p:txBody>
          <a:bodyPr vert="horz" wrap="square" lIns="0" tIns="7701" rIns="0" bIns="0" rtlCol="0">
            <a:spAutoFit/>
          </a:bodyPr>
          <a:lstStyle/>
          <a:p>
            <a:r>
              <a:rPr lang="en-AU" sz="1400" b="1" dirty="0">
                <a:solidFill>
                  <a:schemeClr val="bg1"/>
                </a:solidFill>
                <a:latin typeface="Satoshi" pitchFamily="2" charset="77"/>
                <a:ea typeface="+mn-lt"/>
                <a:cs typeface="+mn-lt"/>
              </a:rPr>
              <a:t>Run competitions, like photo challenges, and reward your employees for participating and taking control of their health and wellbeing. </a:t>
            </a:r>
          </a:p>
        </p:txBody>
      </p:sp>
      <p:sp>
        <p:nvSpPr>
          <p:cNvPr id="13" name="object 22">
            <a:extLst>
              <a:ext uri="{FF2B5EF4-FFF2-40B4-BE49-F238E27FC236}">
                <a16:creationId xmlns:a16="http://schemas.microsoft.com/office/drawing/2014/main" id="{0D0BF960-CF35-8EFF-F8AF-BAACCFCAC862}"/>
              </a:ext>
            </a:extLst>
          </p:cNvPr>
          <p:cNvSpPr txBox="1"/>
          <p:nvPr/>
        </p:nvSpPr>
        <p:spPr>
          <a:xfrm>
            <a:off x="6873240" y="5094033"/>
            <a:ext cx="4522968" cy="654107"/>
          </a:xfrm>
          <a:prstGeom prst="rect">
            <a:avLst/>
          </a:prstGeom>
        </p:spPr>
        <p:txBody>
          <a:bodyPr vert="horz" wrap="square" lIns="0" tIns="7701" rIns="0" bIns="0" rtlCol="0">
            <a:spAutoFit/>
          </a:bodyPr>
          <a:lstStyle/>
          <a:p>
            <a:r>
              <a:rPr lang="en-AU" sz="1400" b="1" dirty="0">
                <a:solidFill>
                  <a:schemeClr val="bg1"/>
                </a:solidFill>
                <a:latin typeface="Satoshi" pitchFamily="2" charset="77"/>
                <a:ea typeface="+mn-lt"/>
                <a:cs typeface="+mn-lt"/>
              </a:rPr>
              <a:t>Share results and outcomes with your people. </a:t>
            </a:r>
          </a:p>
          <a:p>
            <a:r>
              <a:rPr lang="en-AU" sz="1400" b="1" dirty="0">
                <a:solidFill>
                  <a:schemeClr val="bg1"/>
                </a:solidFill>
                <a:latin typeface="Satoshi" pitchFamily="2" charset="77"/>
                <a:ea typeface="+mn-lt"/>
                <a:cs typeface="+mn-lt"/>
              </a:rPr>
              <a:t>You have access to reports on how the app is helping them in terms of health gains and risks. </a:t>
            </a:r>
            <a:endParaRPr lang="en-GB" sz="1400" b="1" dirty="0">
              <a:solidFill>
                <a:schemeClr val="bg1"/>
              </a:solidFill>
              <a:latin typeface="Satoshi" pitchFamily="2" charset="77"/>
            </a:endParaRPr>
          </a:p>
        </p:txBody>
      </p:sp>
      <p:sp>
        <p:nvSpPr>
          <p:cNvPr id="14" name="object 24">
            <a:extLst>
              <a:ext uri="{FF2B5EF4-FFF2-40B4-BE49-F238E27FC236}">
                <a16:creationId xmlns:a16="http://schemas.microsoft.com/office/drawing/2014/main" id="{56BDABE5-62F9-9C2A-3273-5D4D89972935}"/>
              </a:ext>
            </a:extLst>
          </p:cNvPr>
          <p:cNvSpPr txBox="1"/>
          <p:nvPr/>
        </p:nvSpPr>
        <p:spPr>
          <a:xfrm>
            <a:off x="773721" y="5624509"/>
            <a:ext cx="3719339" cy="438663"/>
          </a:xfrm>
          <a:prstGeom prst="rect">
            <a:avLst/>
          </a:prstGeom>
        </p:spPr>
        <p:txBody>
          <a:bodyPr vert="horz" wrap="square" lIns="0" tIns="7701" rIns="0" bIns="0" rtlCol="0">
            <a:spAutoFit/>
          </a:bodyPr>
          <a:lstStyle/>
          <a:p>
            <a:r>
              <a:rPr lang="en-GB" sz="1400" b="1" dirty="0">
                <a:solidFill>
                  <a:srgbClr val="00A345"/>
                </a:solidFill>
                <a:latin typeface="Satoshi" pitchFamily="2" charset="77"/>
              </a:rPr>
              <a:t>We've got some tips to help you promote the app and keep your employees engaged. </a:t>
            </a:r>
          </a:p>
        </p:txBody>
      </p:sp>
      <p:sp>
        <p:nvSpPr>
          <p:cNvPr id="15" name="object 23">
            <a:extLst>
              <a:ext uri="{FF2B5EF4-FFF2-40B4-BE49-F238E27FC236}">
                <a16:creationId xmlns:a16="http://schemas.microsoft.com/office/drawing/2014/main" id="{DD6F2A48-F0E7-E7F9-2891-987C76C8AF2A}"/>
              </a:ext>
            </a:extLst>
          </p:cNvPr>
          <p:cNvSpPr txBox="1"/>
          <p:nvPr/>
        </p:nvSpPr>
        <p:spPr>
          <a:xfrm>
            <a:off x="697527" y="530125"/>
            <a:ext cx="3484064" cy="2208240"/>
          </a:xfrm>
          <a:prstGeom prst="rect">
            <a:avLst/>
          </a:prstGeom>
        </p:spPr>
        <p:txBody>
          <a:bodyPr vert="horz" wrap="square" lIns="0" tIns="175204" rIns="0" bIns="0" rtlCol="0">
            <a:spAutoFit/>
          </a:bodyPr>
          <a:lstStyle/>
          <a:p>
            <a:pPr marL="0" indent="0">
              <a:buNone/>
            </a:pPr>
            <a:r>
              <a:rPr lang="en-AU" sz="4400" b="1" dirty="0">
                <a:solidFill>
                  <a:srgbClr val="074556"/>
                </a:solidFill>
                <a:latin typeface="Satoshi" pitchFamily="2" charset="77"/>
              </a:rPr>
              <a:t>Need ideas to promote </a:t>
            </a:r>
            <a:r>
              <a:rPr lang="en-AU" sz="4400" b="1" dirty="0">
                <a:solidFill>
                  <a:srgbClr val="00A345"/>
                </a:solidFill>
                <a:latin typeface="Satoshi" pitchFamily="2" charset="77"/>
              </a:rPr>
              <a:t>the app?</a:t>
            </a:r>
          </a:p>
        </p:txBody>
      </p:sp>
      <p:pic>
        <p:nvPicPr>
          <p:cNvPr id="16" name="Picture 15" descr="A smartphone with a screen on it&#10;&#10;Description automatically generated">
            <a:extLst>
              <a:ext uri="{FF2B5EF4-FFF2-40B4-BE49-F238E27FC236}">
                <a16:creationId xmlns:a16="http://schemas.microsoft.com/office/drawing/2014/main" id="{74B52409-0B17-577D-C0DF-7247C65C010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93396" y="2412829"/>
            <a:ext cx="3407374" cy="3041915"/>
          </a:xfrm>
          <a:prstGeom prst="rect">
            <a:avLst/>
          </a:prstGeom>
        </p:spPr>
      </p:pic>
      <p:pic>
        <p:nvPicPr>
          <p:cNvPr id="20" name="Graphic 19">
            <a:extLst>
              <a:ext uri="{FF2B5EF4-FFF2-40B4-BE49-F238E27FC236}">
                <a16:creationId xmlns:a16="http://schemas.microsoft.com/office/drawing/2014/main" id="{53D5F504-9F45-1327-97B3-A23FD0A2C9F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10834" y="5063553"/>
            <a:ext cx="665989" cy="665989"/>
          </a:xfrm>
          <a:prstGeom prst="rect">
            <a:avLst/>
          </a:prstGeom>
        </p:spPr>
      </p:pic>
      <p:pic>
        <p:nvPicPr>
          <p:cNvPr id="22" name="Graphic 21">
            <a:extLst>
              <a:ext uri="{FF2B5EF4-FFF2-40B4-BE49-F238E27FC236}">
                <a16:creationId xmlns:a16="http://schemas.microsoft.com/office/drawing/2014/main" id="{8139C033-D2ED-A254-7741-A9997D5036B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553577" y="2958967"/>
            <a:ext cx="790657" cy="790657"/>
          </a:xfrm>
          <a:prstGeom prst="rect">
            <a:avLst/>
          </a:prstGeom>
        </p:spPr>
      </p:pic>
      <p:pic>
        <p:nvPicPr>
          <p:cNvPr id="24" name="Graphic 23">
            <a:extLst>
              <a:ext uri="{FF2B5EF4-FFF2-40B4-BE49-F238E27FC236}">
                <a16:creationId xmlns:a16="http://schemas.microsoft.com/office/drawing/2014/main" id="{F5B1E743-031B-A570-CD84-1618CFEF59D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507857" y="974636"/>
            <a:ext cx="884296" cy="884296"/>
          </a:xfrm>
          <a:prstGeom prst="rect">
            <a:avLst/>
          </a:prstGeom>
        </p:spPr>
      </p:pic>
    </p:spTree>
    <p:extLst>
      <p:ext uri="{BB962C8B-B14F-4D97-AF65-F5344CB8AC3E}">
        <p14:creationId xmlns:p14="http://schemas.microsoft.com/office/powerpoint/2010/main" val="209220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9516222-BDC7-33F9-C236-38AE00FE4EBD}"/>
              </a:ext>
            </a:extLst>
          </p:cNvPr>
          <p:cNvSpPr>
            <a:spLocks noGrp="1"/>
          </p:cNvSpPr>
          <p:nvPr>
            <p:ph type="body" sz="quarter" idx="15"/>
          </p:nvPr>
        </p:nvSpPr>
        <p:spPr/>
        <p:txBody>
          <a:bodyPr/>
          <a:lstStyle/>
          <a:p>
            <a:r>
              <a:rPr lang="en-US" b="1" dirty="0"/>
              <a:t>2024 Wellbeing Calendar</a:t>
            </a:r>
          </a:p>
        </p:txBody>
      </p:sp>
      <p:sp>
        <p:nvSpPr>
          <p:cNvPr id="9" name="TextBox 8">
            <a:extLst>
              <a:ext uri="{FF2B5EF4-FFF2-40B4-BE49-F238E27FC236}">
                <a16:creationId xmlns:a16="http://schemas.microsoft.com/office/drawing/2014/main" id="{21E78A2A-D6DC-1E9D-CCCA-8AEC2814173E}"/>
              </a:ext>
            </a:extLst>
          </p:cNvPr>
          <p:cNvSpPr txBox="1"/>
          <p:nvPr/>
        </p:nvSpPr>
        <p:spPr>
          <a:xfrm>
            <a:off x="580751" y="1132444"/>
            <a:ext cx="4289423" cy="472437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lang="en-US" sz="1600" dirty="0">
                <a:solidFill>
                  <a:srgbClr val="074556"/>
                </a:solidFill>
                <a:latin typeface="Satoshi" pitchFamily="2" charset="77"/>
              </a:rPr>
              <a:t>The Converge app is fully integrated with our Wellbeing Calendar, offering expert information and resources on the key themes featured each month. </a:t>
            </a:r>
          </a:p>
          <a:p>
            <a:pPr marL="0" marR="0" lvl="0" indent="0" algn="l" defTabSz="457200" rtl="0" eaLnBrk="1" fontAlgn="auto" latinLnBrk="0" hangingPunct="1">
              <a:lnSpc>
                <a:spcPct val="100000"/>
              </a:lnSpc>
              <a:spcBef>
                <a:spcPts val="0"/>
              </a:spcBef>
              <a:spcAft>
                <a:spcPts val="600"/>
              </a:spcAft>
              <a:buClrTx/>
              <a:buSzTx/>
              <a:buFontTx/>
              <a:buNone/>
              <a:tabLst/>
              <a:defRPr/>
            </a:pPr>
            <a:r>
              <a:rPr lang="en-US" sz="1600" dirty="0">
                <a:solidFill>
                  <a:srgbClr val="074556"/>
                </a:solidFill>
                <a:latin typeface="Satoshi" pitchFamily="2" charset="77"/>
              </a:rPr>
              <a:t>When your employees have signed up to the Converge app, they’ll receive nudges to access the comprehensive resources we developed for the calendar, including:</a:t>
            </a:r>
          </a:p>
          <a:p>
            <a:pPr marL="0" marR="0" lvl="0" indent="0" algn="l" defTabSz="4572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noProof="0" dirty="0">
              <a:ln>
                <a:noFill/>
              </a:ln>
              <a:solidFill>
                <a:srgbClr val="074556"/>
              </a:solidFill>
              <a:effectLst/>
              <a:uLnTx/>
              <a:uFillTx/>
              <a:latin typeface="Satoshi" pitchFamily="2" charset="77"/>
            </a:endParaRPr>
          </a:p>
          <a:p>
            <a:pPr marL="285750" lvl="0" indent="-285750" defTabSz="457200">
              <a:spcAft>
                <a:spcPts val="600"/>
              </a:spcAft>
              <a:buFont typeface="Arial"/>
              <a:buChar char="•"/>
              <a:defRPr/>
            </a:pPr>
            <a:r>
              <a:rPr lang="en-US" sz="1600" dirty="0">
                <a:solidFill>
                  <a:srgbClr val="074556"/>
                </a:solidFill>
                <a:latin typeface="Satoshi" pitchFamily="2" charset="77"/>
              </a:rPr>
              <a:t>Expert information and resources </a:t>
            </a:r>
          </a:p>
          <a:p>
            <a:pPr marL="285750" lvl="0" indent="-285750" defTabSz="457200">
              <a:spcAft>
                <a:spcPts val="600"/>
              </a:spcAft>
              <a:buFont typeface="Arial"/>
              <a:buChar char="•"/>
              <a:defRPr/>
            </a:pPr>
            <a:r>
              <a:rPr lang="en-US" sz="1600" dirty="0">
                <a:solidFill>
                  <a:srgbClr val="074556"/>
                </a:solidFill>
                <a:latin typeface="Satoshi" pitchFamily="2" charset="77"/>
              </a:rPr>
              <a:t>Tailored insights </a:t>
            </a:r>
          </a:p>
          <a:p>
            <a:pPr marL="285750" lvl="0" indent="-285750" defTabSz="457200">
              <a:spcAft>
                <a:spcPts val="600"/>
              </a:spcAft>
              <a:buFont typeface="Arial"/>
              <a:buChar char="•"/>
              <a:defRPr/>
            </a:pPr>
            <a:r>
              <a:rPr lang="en-US" sz="1600" dirty="0">
                <a:solidFill>
                  <a:srgbClr val="074556"/>
                </a:solidFill>
                <a:latin typeface="Satoshi" pitchFamily="2" charset="77"/>
              </a:rPr>
              <a:t>Practical tips </a:t>
            </a:r>
          </a:p>
          <a:p>
            <a:pPr marL="285750" marR="0" lvl="0" indent="-285750" algn="l" defTabSz="457200" rtl="0" eaLnBrk="1" fontAlgn="auto" latinLnBrk="0" hangingPunct="1">
              <a:lnSpc>
                <a:spcPct val="100000"/>
              </a:lnSpc>
              <a:spcBef>
                <a:spcPts val="0"/>
              </a:spcBef>
              <a:spcAft>
                <a:spcPts val="600"/>
              </a:spcAft>
              <a:buClrTx/>
              <a:buSzTx/>
              <a:buFont typeface="Arial"/>
              <a:buChar char="•"/>
              <a:tabLst/>
              <a:defRPr/>
            </a:pPr>
            <a:r>
              <a:rPr lang="en-US" sz="1600" dirty="0">
                <a:solidFill>
                  <a:srgbClr val="074556"/>
                </a:solidFill>
                <a:latin typeface="Satoshi" pitchFamily="2" charset="77"/>
              </a:rPr>
              <a:t>Thrive podcast episodes</a:t>
            </a:r>
          </a:p>
          <a:p>
            <a:pPr marL="285750" marR="0" lvl="0" indent="-285750" algn="l" defTabSz="457200" rtl="0" eaLnBrk="1" fontAlgn="auto" latinLnBrk="0" hangingPunct="1">
              <a:lnSpc>
                <a:spcPct val="100000"/>
              </a:lnSpc>
              <a:spcBef>
                <a:spcPts val="0"/>
              </a:spcBef>
              <a:spcAft>
                <a:spcPts val="600"/>
              </a:spcAft>
              <a:buClrTx/>
              <a:buSzTx/>
              <a:buFont typeface="Arial"/>
              <a:buChar char="•"/>
              <a:tabLst/>
              <a:defRPr/>
            </a:pPr>
            <a:r>
              <a:rPr kumimoji="0" lang="en-US" sz="1600" i="0" u="none" strike="noStrike" kern="1200" cap="none" spc="0" normalizeH="0" baseline="0" noProof="0" dirty="0">
                <a:ln>
                  <a:noFill/>
                </a:ln>
                <a:solidFill>
                  <a:srgbClr val="074556"/>
                </a:solidFill>
                <a:effectLst/>
                <a:uLnTx/>
                <a:uFillTx/>
                <a:latin typeface="Satoshi" pitchFamily="2" charset="77"/>
              </a:rPr>
              <a:t>Flourish magazine</a:t>
            </a:r>
          </a:p>
          <a:p>
            <a:pPr marL="285750" marR="0" lvl="0" indent="-285750" algn="l" defTabSz="457200" rtl="0" eaLnBrk="1" fontAlgn="auto" latinLnBrk="0" hangingPunct="1">
              <a:lnSpc>
                <a:spcPct val="100000"/>
              </a:lnSpc>
              <a:spcBef>
                <a:spcPts val="0"/>
              </a:spcBef>
              <a:spcAft>
                <a:spcPts val="600"/>
              </a:spcAft>
              <a:buClrTx/>
              <a:buSzTx/>
              <a:buFont typeface="Arial"/>
              <a:buChar char="•"/>
              <a:tabLst/>
              <a:defRPr/>
            </a:pPr>
            <a:r>
              <a:rPr kumimoji="0" lang="en-US" sz="1600" b="0" i="0" u="none" strike="noStrike" kern="1200" cap="none" spc="0" normalizeH="0" baseline="0" noProof="0" dirty="0">
                <a:ln>
                  <a:noFill/>
                </a:ln>
                <a:solidFill>
                  <a:srgbClr val="074556"/>
                </a:solidFill>
                <a:effectLst/>
                <a:uLnTx/>
                <a:uFillTx/>
                <a:latin typeface="Satoshi" pitchFamily="2" charset="77"/>
              </a:rPr>
              <a:t>Self-guided health and wellbeing modules</a:t>
            </a:r>
          </a:p>
          <a:p>
            <a:pPr marL="285750" marR="0" lvl="0" indent="-285750" algn="l" defTabSz="457200" rtl="0" eaLnBrk="1" fontAlgn="auto" latinLnBrk="0" hangingPunct="1">
              <a:lnSpc>
                <a:spcPct val="100000"/>
              </a:lnSpc>
              <a:spcBef>
                <a:spcPts val="0"/>
              </a:spcBef>
              <a:spcAft>
                <a:spcPts val="600"/>
              </a:spcAft>
              <a:buClrTx/>
              <a:buSzTx/>
              <a:buFont typeface="Arial"/>
              <a:buChar char="•"/>
              <a:tabLst/>
              <a:defRPr/>
            </a:pPr>
            <a:r>
              <a:rPr lang="en-US" sz="1600" dirty="0">
                <a:solidFill>
                  <a:srgbClr val="074556"/>
                </a:solidFill>
                <a:latin typeface="Satoshi" pitchFamily="2" charset="77"/>
              </a:rPr>
              <a:t>Weekly emails and push notifications </a:t>
            </a:r>
            <a:endParaRPr kumimoji="0" lang="en-US" sz="1600" b="0" i="0" u="none" strike="noStrike" kern="1200" cap="none" spc="0" normalizeH="0" baseline="0" noProof="0" dirty="0">
              <a:ln>
                <a:noFill/>
              </a:ln>
              <a:solidFill>
                <a:srgbClr val="074556"/>
              </a:solidFill>
              <a:effectLst/>
              <a:uLnTx/>
              <a:uFillTx/>
              <a:latin typeface="Satoshi" pitchFamily="2" charset="77"/>
            </a:endParaRPr>
          </a:p>
        </p:txBody>
      </p:sp>
      <p:pic>
        <p:nvPicPr>
          <p:cNvPr id="4" name="Picture 3">
            <a:extLst>
              <a:ext uri="{FF2B5EF4-FFF2-40B4-BE49-F238E27FC236}">
                <a16:creationId xmlns:a16="http://schemas.microsoft.com/office/drawing/2014/main" id="{12BEB7A2-45B0-0B50-79D6-A748A8FC4812}"/>
              </a:ext>
            </a:extLst>
          </p:cNvPr>
          <p:cNvPicPr>
            <a:picLocks noChangeAspect="1"/>
          </p:cNvPicPr>
          <p:nvPr/>
        </p:nvPicPr>
        <p:blipFill>
          <a:blip r:embed="rId3"/>
          <a:srcRect/>
          <a:stretch/>
        </p:blipFill>
        <p:spPr>
          <a:xfrm>
            <a:off x="5012495" y="1132444"/>
            <a:ext cx="6598753" cy="4665111"/>
          </a:xfrm>
          <a:prstGeom prst="roundRect">
            <a:avLst>
              <a:gd name="adj" fmla="val 4719"/>
            </a:avLst>
          </a:prstGeom>
          <a:solidFill>
            <a:srgbClr val="FFFFFF">
              <a:shade val="85000"/>
            </a:srgbClr>
          </a:solidFill>
          <a:ln w="127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125448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20990635-C212-8AD0-4C3A-720985323994}"/>
              </a:ext>
            </a:extLst>
          </p:cNvPr>
          <p:cNvSpPr txBox="1">
            <a:spLocks/>
          </p:cNvSpPr>
          <p:nvPr/>
        </p:nvSpPr>
        <p:spPr>
          <a:xfrm>
            <a:off x="7848000" y="956661"/>
            <a:ext cx="3450371" cy="1241470"/>
          </a:xfrm>
          <a:prstGeom prst="rect">
            <a:avLst/>
          </a:prstGeom>
        </p:spPr>
        <p:txBody>
          <a:bodyPr/>
          <a:lstStyle>
            <a:lvl1pPr marL="0" indent="0" algn="ctr" defTabSz="914400" rtl="0" eaLnBrk="1" latinLnBrk="0" hangingPunct="1">
              <a:lnSpc>
                <a:spcPct val="90000"/>
              </a:lnSpc>
              <a:spcBef>
                <a:spcPts val="1000"/>
              </a:spcBef>
              <a:buFontTx/>
              <a:buNone/>
              <a:defRPr sz="1700" kern="1200">
                <a:solidFill>
                  <a:schemeClr val="tx1"/>
                </a:solidFill>
                <a:latin typeface="Raleway" panose="020B0503030101060003" pitchFamily="34" charset="0"/>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pPr>
            <a:r>
              <a:rPr lang="en-US" sz="2800" b="1" spc="-100" dirty="0">
                <a:solidFill>
                  <a:schemeClr val="bg1"/>
                </a:solidFill>
                <a:latin typeface="Satoshi" pitchFamily="2" charset="77"/>
              </a:rPr>
              <a:t>Get your employees moving with a free </a:t>
            </a:r>
            <a:r>
              <a:rPr lang="en-US" sz="2800" b="1" i="1" spc="-100" dirty="0">
                <a:solidFill>
                  <a:srgbClr val="19F076"/>
                </a:solidFill>
                <a:latin typeface="Satoshi" pitchFamily="2" charset="77"/>
              </a:rPr>
              <a:t>Move</a:t>
            </a:r>
            <a:r>
              <a:rPr lang="en-US" sz="2800" b="1" spc="-100" dirty="0">
                <a:solidFill>
                  <a:schemeClr val="bg1"/>
                </a:solidFill>
                <a:latin typeface="Satoshi" pitchFamily="2" charset="77"/>
              </a:rPr>
              <a:t> challenge </a:t>
            </a:r>
          </a:p>
        </p:txBody>
      </p:sp>
      <p:sp>
        <p:nvSpPr>
          <p:cNvPr id="9" name="TextBox 8">
            <a:extLst>
              <a:ext uri="{FF2B5EF4-FFF2-40B4-BE49-F238E27FC236}">
                <a16:creationId xmlns:a16="http://schemas.microsoft.com/office/drawing/2014/main" id="{9CFB8C3B-C617-D30A-997A-69FA5AE0B692}"/>
              </a:ext>
            </a:extLst>
          </p:cNvPr>
          <p:cNvSpPr txBox="1"/>
          <p:nvPr/>
        </p:nvSpPr>
        <p:spPr>
          <a:xfrm>
            <a:off x="7847999" y="2653284"/>
            <a:ext cx="4102575" cy="3693319"/>
          </a:xfrm>
          <a:prstGeom prst="rect">
            <a:avLst/>
          </a:prstGeom>
          <a:noFill/>
        </p:spPr>
        <p:txBody>
          <a:bodyPr wrap="square">
            <a:spAutoFit/>
          </a:bodyPr>
          <a:lstStyle/>
          <a:p>
            <a:r>
              <a:rPr lang="en-GB" kern="0" dirty="0">
                <a:solidFill>
                  <a:schemeClr val="bg1"/>
                </a:solidFill>
                <a:latin typeface="Satoshi" pitchFamily="2" charset="77"/>
                <a:cs typeface="Calibri"/>
              </a:rPr>
              <a:t>As a partner of Converge, you have access to our </a:t>
            </a:r>
            <a:r>
              <a:rPr lang="en-GB" i="1" kern="0" dirty="0">
                <a:solidFill>
                  <a:schemeClr val="bg1"/>
                </a:solidFill>
                <a:latin typeface="Satoshi" pitchFamily="2" charset="77"/>
                <a:cs typeface="Calibri"/>
              </a:rPr>
              <a:t>Move</a:t>
            </a:r>
            <a:r>
              <a:rPr lang="en-GB" kern="0" dirty="0">
                <a:solidFill>
                  <a:schemeClr val="bg1"/>
                </a:solidFill>
                <a:latin typeface="Satoshi" pitchFamily="2" charset="77"/>
                <a:cs typeface="Calibri"/>
              </a:rPr>
              <a:t> challenge. </a:t>
            </a:r>
            <a:r>
              <a:rPr lang="en-GB" i="1" kern="0" dirty="0">
                <a:solidFill>
                  <a:schemeClr val="bg1"/>
                </a:solidFill>
                <a:latin typeface="Satoshi" pitchFamily="2" charset="77"/>
                <a:cs typeface="Calibri"/>
              </a:rPr>
              <a:t>Move</a:t>
            </a:r>
            <a:r>
              <a:rPr lang="en-GB" kern="0" dirty="0">
                <a:solidFill>
                  <a:schemeClr val="bg1"/>
                </a:solidFill>
                <a:latin typeface="Satoshi" pitchFamily="2" charset="77"/>
                <a:cs typeface="Calibri"/>
              </a:rPr>
              <a:t> is a fun, team-based, physical activity challenge that’s guaranteed to get your people connected and on the path to good health using the Converge App.</a:t>
            </a:r>
          </a:p>
          <a:p>
            <a:endParaRPr lang="en-US" kern="0" dirty="0">
              <a:solidFill>
                <a:schemeClr val="bg1"/>
              </a:solidFill>
              <a:latin typeface="Satoshi" pitchFamily="2" charset="77"/>
              <a:cs typeface="Calibri"/>
            </a:endParaRPr>
          </a:p>
          <a:p>
            <a:r>
              <a:rPr lang="en-US" kern="0" dirty="0">
                <a:solidFill>
                  <a:schemeClr val="bg1"/>
                </a:solidFill>
                <a:latin typeface="Satoshi" pitchFamily="2" charset="77"/>
                <a:cs typeface="Calibri"/>
              </a:rPr>
              <a:t>Move challenges are free for Converge clients. Visit our website to learn more: </a:t>
            </a:r>
            <a:r>
              <a:rPr lang="en-US" kern="0" dirty="0">
                <a:solidFill>
                  <a:srgbClr val="19F076"/>
                </a:solidFill>
                <a:latin typeface="Satoshi" pitchFamily="2" charset="77"/>
                <a:cs typeface="Calibri"/>
                <a:hlinkClick r:id="rId2">
                  <a:extLst>
                    <a:ext uri="{A12FA001-AC4F-418D-AE19-62706E023703}">
                      <ahyp:hlinkClr xmlns:ahyp="http://schemas.microsoft.com/office/drawing/2018/hyperlinkcolor" val="tx"/>
                    </a:ext>
                  </a:extLst>
                </a:hlinkClick>
              </a:rPr>
              <a:t>convergeinternational.com.au/</a:t>
            </a:r>
            <a:br>
              <a:rPr lang="en-US" kern="0" dirty="0">
                <a:solidFill>
                  <a:srgbClr val="19F076"/>
                </a:solidFill>
                <a:latin typeface="Satoshi" pitchFamily="2" charset="77"/>
                <a:cs typeface="Calibri"/>
                <a:hlinkClick r:id="rId2">
                  <a:extLst>
                    <a:ext uri="{A12FA001-AC4F-418D-AE19-62706E023703}">
                      <ahyp:hlinkClr xmlns:ahyp="http://schemas.microsoft.com/office/drawing/2018/hyperlinkcolor" val="tx"/>
                    </a:ext>
                  </a:extLst>
                </a:hlinkClick>
              </a:rPr>
            </a:br>
            <a:r>
              <a:rPr lang="en-US" kern="0" dirty="0">
                <a:solidFill>
                  <a:srgbClr val="19F076"/>
                </a:solidFill>
                <a:latin typeface="Satoshi" pitchFamily="2" charset="77"/>
                <a:cs typeface="Calibri"/>
                <a:hlinkClick r:id="rId2">
                  <a:extLst>
                    <a:ext uri="{A12FA001-AC4F-418D-AE19-62706E023703}">
                      <ahyp:hlinkClr xmlns:ahyp="http://schemas.microsoft.com/office/drawing/2018/hyperlinkcolor" val="tx"/>
                    </a:ext>
                  </a:extLst>
                </a:hlinkClick>
              </a:rPr>
              <a:t>converge-app/converge-move/</a:t>
            </a:r>
            <a:r>
              <a:rPr lang="en-US" kern="0" dirty="0">
                <a:solidFill>
                  <a:srgbClr val="19F076"/>
                </a:solidFill>
                <a:latin typeface="Satoshi" pitchFamily="2" charset="77"/>
                <a:cs typeface="Calibri"/>
              </a:rPr>
              <a:t> </a:t>
            </a:r>
          </a:p>
          <a:p>
            <a:endParaRPr lang="en-US" kern="0" dirty="0">
              <a:solidFill>
                <a:schemeClr val="bg1"/>
              </a:solidFill>
              <a:latin typeface="Satoshi" pitchFamily="2" charset="77"/>
              <a:cs typeface="Calibri"/>
            </a:endParaRPr>
          </a:p>
        </p:txBody>
      </p:sp>
      <p:pic>
        <p:nvPicPr>
          <p:cNvPr id="4" name="Picture 3" descr="A picture containing text, display&#10;&#10;Description automatically generated">
            <a:extLst>
              <a:ext uri="{FF2B5EF4-FFF2-40B4-BE49-F238E27FC236}">
                <a16:creationId xmlns:a16="http://schemas.microsoft.com/office/drawing/2014/main" id="{42CD4A41-B173-E5EE-90DB-CBF0585432CB}"/>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336884" y="1109358"/>
            <a:ext cx="6641432" cy="4925043"/>
          </a:xfrm>
          <a:prstGeom prst="rect">
            <a:avLst/>
          </a:prstGeom>
        </p:spPr>
      </p:pic>
      <p:pic>
        <p:nvPicPr>
          <p:cNvPr id="7" name="Picture 6">
            <a:extLst>
              <a:ext uri="{FF2B5EF4-FFF2-40B4-BE49-F238E27FC236}">
                <a16:creationId xmlns:a16="http://schemas.microsoft.com/office/drawing/2014/main" id="{A126A8A5-E098-6BF1-2D3A-8DFFD2686305}"/>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893628" y="1315442"/>
            <a:ext cx="5507171" cy="3139784"/>
          </a:xfrm>
          <a:prstGeom prst="rect">
            <a:avLst/>
          </a:prstGeom>
        </p:spPr>
      </p:pic>
      <p:sp>
        <p:nvSpPr>
          <p:cNvPr id="12" name="Freeform 11">
            <a:extLst>
              <a:ext uri="{FF2B5EF4-FFF2-40B4-BE49-F238E27FC236}">
                <a16:creationId xmlns:a16="http://schemas.microsoft.com/office/drawing/2014/main" id="{934F4E30-BF8E-4561-9B3B-4CB9D1F57601}"/>
              </a:ext>
            </a:extLst>
          </p:cNvPr>
          <p:cNvSpPr/>
          <p:nvPr/>
        </p:nvSpPr>
        <p:spPr>
          <a:xfrm>
            <a:off x="3698850" y="1938803"/>
            <a:ext cx="1010653" cy="3520097"/>
          </a:xfrm>
          <a:custGeom>
            <a:avLst/>
            <a:gdLst>
              <a:gd name="connsiteX0" fmla="*/ 0 w 591266"/>
              <a:gd name="connsiteY0" fmla="*/ 0 h 3520097"/>
              <a:gd name="connsiteX1" fmla="*/ 591266 w 591266"/>
              <a:gd name="connsiteY1" fmla="*/ 1443790 h 3520097"/>
              <a:gd name="connsiteX2" fmla="*/ 591266 w 591266"/>
              <a:gd name="connsiteY2" fmla="*/ 2014430 h 3520097"/>
              <a:gd name="connsiteX3" fmla="*/ 20626 w 591266"/>
              <a:gd name="connsiteY3" fmla="*/ 3520097 h 3520097"/>
              <a:gd name="connsiteX4" fmla="*/ 0 w 591266"/>
              <a:gd name="connsiteY4" fmla="*/ 0 h 3520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266" h="3520097">
                <a:moveTo>
                  <a:pt x="0" y="0"/>
                </a:moveTo>
                <a:lnTo>
                  <a:pt x="591266" y="1443790"/>
                </a:lnTo>
                <a:lnTo>
                  <a:pt x="591266" y="2014430"/>
                </a:lnTo>
                <a:lnTo>
                  <a:pt x="20626" y="3520097"/>
                </a:lnTo>
                <a:lnTo>
                  <a:pt x="0" y="0"/>
                </a:lnTo>
                <a:close/>
              </a:path>
            </a:pathLst>
          </a:custGeom>
          <a:gradFill flip="none" rotWithShape="1">
            <a:gsLst>
              <a:gs pos="92000">
                <a:srgbClr val="78FAB0">
                  <a:tint val="66000"/>
                  <a:satMod val="160000"/>
                  <a:alpha val="0"/>
                </a:srgbClr>
              </a:gs>
              <a:gs pos="0">
                <a:srgbClr val="78FAB0"/>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poster of a dog with a leash in its mouth&#10;&#10;Description automatically generated">
            <a:extLst>
              <a:ext uri="{FF2B5EF4-FFF2-40B4-BE49-F238E27FC236}">
                <a16:creationId xmlns:a16="http://schemas.microsoft.com/office/drawing/2014/main" id="{AF85ABD0-28AC-F046-B848-D559444B6085}"/>
              </a:ext>
            </a:extLst>
          </p:cNvPr>
          <p:cNvPicPr>
            <a:picLocks noChangeAspect="1"/>
          </p:cNvPicPr>
          <p:nvPr/>
        </p:nvPicPr>
        <p:blipFill>
          <a:blip r:embed="rId5"/>
          <a:stretch>
            <a:fillRect/>
          </a:stretch>
        </p:blipFill>
        <p:spPr>
          <a:xfrm>
            <a:off x="962527" y="1805457"/>
            <a:ext cx="2932766" cy="3869500"/>
          </a:xfrm>
          <a:prstGeom prst="rect">
            <a:avLst/>
          </a:prstGeom>
        </p:spPr>
      </p:pic>
    </p:spTree>
    <p:extLst>
      <p:ext uri="{BB962C8B-B14F-4D97-AF65-F5344CB8AC3E}">
        <p14:creationId xmlns:p14="http://schemas.microsoft.com/office/powerpoint/2010/main" val="3378329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20990635-C212-8AD0-4C3A-720985323994}"/>
              </a:ext>
            </a:extLst>
          </p:cNvPr>
          <p:cNvSpPr txBox="1">
            <a:spLocks/>
          </p:cNvSpPr>
          <p:nvPr/>
        </p:nvSpPr>
        <p:spPr>
          <a:xfrm>
            <a:off x="7848000" y="956661"/>
            <a:ext cx="3450371" cy="872139"/>
          </a:xfrm>
          <a:prstGeom prst="rect">
            <a:avLst/>
          </a:prstGeom>
        </p:spPr>
        <p:txBody>
          <a:bodyPr/>
          <a:lstStyle>
            <a:lvl1pPr marL="0" indent="0" algn="ctr" defTabSz="914400" rtl="0" eaLnBrk="1" latinLnBrk="0" hangingPunct="1">
              <a:lnSpc>
                <a:spcPct val="90000"/>
              </a:lnSpc>
              <a:spcBef>
                <a:spcPts val="1000"/>
              </a:spcBef>
              <a:buFontTx/>
              <a:buNone/>
              <a:defRPr sz="1700" kern="1200">
                <a:solidFill>
                  <a:schemeClr val="tx1"/>
                </a:solidFill>
                <a:latin typeface="Raleway" panose="020B0503030101060003" pitchFamily="34" charset="0"/>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00000"/>
              </a:lnSpc>
            </a:pPr>
            <a:r>
              <a:rPr lang="en-US" sz="2800" b="1" spc="-100" dirty="0">
                <a:solidFill>
                  <a:schemeClr val="bg1"/>
                </a:solidFill>
                <a:latin typeface="Satoshi" pitchFamily="2" charset="77"/>
              </a:rPr>
              <a:t>Reporting </a:t>
            </a:r>
            <a:r>
              <a:rPr lang="en-US" sz="2800" b="1" spc="-100" dirty="0">
                <a:solidFill>
                  <a:srgbClr val="19F076"/>
                </a:solidFill>
                <a:latin typeface="Satoshi" pitchFamily="2" charset="77"/>
              </a:rPr>
              <a:t>and ROI</a:t>
            </a:r>
          </a:p>
        </p:txBody>
      </p:sp>
      <p:sp>
        <p:nvSpPr>
          <p:cNvPr id="9" name="TextBox 8">
            <a:extLst>
              <a:ext uri="{FF2B5EF4-FFF2-40B4-BE49-F238E27FC236}">
                <a16:creationId xmlns:a16="http://schemas.microsoft.com/office/drawing/2014/main" id="{9CFB8C3B-C617-D30A-997A-69FA5AE0B692}"/>
              </a:ext>
            </a:extLst>
          </p:cNvPr>
          <p:cNvSpPr txBox="1"/>
          <p:nvPr/>
        </p:nvSpPr>
        <p:spPr>
          <a:xfrm>
            <a:off x="7848000" y="1691099"/>
            <a:ext cx="3527410" cy="3693319"/>
          </a:xfrm>
          <a:prstGeom prst="rect">
            <a:avLst/>
          </a:prstGeom>
          <a:noFill/>
        </p:spPr>
        <p:txBody>
          <a:bodyPr wrap="square">
            <a:spAutoFit/>
          </a:bodyPr>
          <a:lstStyle/>
          <a:p>
            <a:r>
              <a:rPr lang="en-GB" kern="0" dirty="0">
                <a:solidFill>
                  <a:schemeClr val="bg1"/>
                </a:solidFill>
                <a:latin typeface="Satoshi" pitchFamily="2" charset="77"/>
                <a:cs typeface="Calibri"/>
              </a:rPr>
              <a:t>Your quarterly report will include data on the wellbeing of your employees. They will help you better understand the health and wellbeing of your employees and make strategic decisions. </a:t>
            </a:r>
          </a:p>
          <a:p>
            <a:endParaRPr lang="en-GB" kern="0" dirty="0">
              <a:solidFill>
                <a:schemeClr val="bg1"/>
              </a:solidFill>
              <a:latin typeface="Satoshi" pitchFamily="2" charset="77"/>
              <a:cs typeface="Calibri"/>
            </a:endParaRPr>
          </a:p>
          <a:p>
            <a:r>
              <a:rPr lang="en-GB" kern="0" dirty="0">
                <a:solidFill>
                  <a:schemeClr val="bg1"/>
                </a:solidFill>
                <a:latin typeface="Satoshi" pitchFamily="2" charset="77"/>
                <a:cs typeface="Calibri"/>
              </a:rPr>
              <a:t>Quarterly reporting shows baseline and ongoing insights into the health and wellness  of employees, as well as leading indicators of engagement and areas for change. </a:t>
            </a:r>
          </a:p>
        </p:txBody>
      </p:sp>
      <p:pic>
        <p:nvPicPr>
          <p:cNvPr id="4" name="Picture 3" descr="A picture containing text, display&#10;&#10;Description automatically generated">
            <a:extLst>
              <a:ext uri="{FF2B5EF4-FFF2-40B4-BE49-F238E27FC236}">
                <a16:creationId xmlns:a16="http://schemas.microsoft.com/office/drawing/2014/main" id="{42CD4A41-B173-E5EE-90DB-CBF0585432CB}"/>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336884" y="1109358"/>
            <a:ext cx="6641432" cy="4925043"/>
          </a:xfrm>
          <a:prstGeom prst="rect">
            <a:avLst/>
          </a:prstGeom>
        </p:spPr>
      </p:pic>
      <p:pic>
        <p:nvPicPr>
          <p:cNvPr id="2" name="Picture 1" descr="A screenshot of a graph&#10;&#10;Description automatically generated">
            <a:extLst>
              <a:ext uri="{FF2B5EF4-FFF2-40B4-BE49-F238E27FC236}">
                <a16:creationId xmlns:a16="http://schemas.microsoft.com/office/drawing/2014/main" id="{2F23F737-67C2-4EF2-71CE-C6623F212A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8038" y="1577396"/>
            <a:ext cx="5459123" cy="2597159"/>
          </a:xfrm>
          <a:prstGeom prst="rect">
            <a:avLst/>
          </a:prstGeom>
        </p:spPr>
      </p:pic>
      <p:sp>
        <p:nvSpPr>
          <p:cNvPr id="3" name="TextBox 2">
            <a:extLst>
              <a:ext uri="{FF2B5EF4-FFF2-40B4-BE49-F238E27FC236}">
                <a16:creationId xmlns:a16="http://schemas.microsoft.com/office/drawing/2014/main" id="{638C8311-FFEC-DB71-83D3-2F36BD19F72A}"/>
              </a:ext>
            </a:extLst>
          </p:cNvPr>
          <p:cNvSpPr txBox="1"/>
          <p:nvPr/>
        </p:nvSpPr>
        <p:spPr>
          <a:xfrm>
            <a:off x="1202651" y="6179494"/>
            <a:ext cx="4909895" cy="523220"/>
          </a:xfrm>
          <a:prstGeom prst="rect">
            <a:avLst/>
          </a:prstGeom>
          <a:noFill/>
        </p:spPr>
        <p:txBody>
          <a:bodyPr wrap="square">
            <a:spAutoFit/>
          </a:bodyPr>
          <a:lstStyle/>
          <a:p>
            <a:pPr marL="82550" marR="186055" algn="ctr">
              <a:spcBef>
                <a:spcPts val="490"/>
              </a:spcBef>
            </a:pPr>
            <a:r>
              <a:rPr lang="en-PH" sz="1400" b="1" i="1" spc="-5" dirty="0">
                <a:solidFill>
                  <a:srgbClr val="00A345"/>
                </a:solidFill>
                <a:latin typeface="Satoshi" pitchFamily="2" charset="77"/>
                <a:cs typeface="Calibri"/>
              </a:rPr>
              <a:t>Those </a:t>
            </a:r>
            <a:r>
              <a:rPr lang="en-PH" sz="1400" b="1" i="1" dirty="0">
                <a:solidFill>
                  <a:srgbClr val="00A345"/>
                </a:solidFill>
                <a:latin typeface="Satoshi" pitchFamily="2" charset="77"/>
                <a:cs typeface="Calibri"/>
              </a:rPr>
              <a:t>who</a:t>
            </a:r>
            <a:r>
              <a:rPr lang="en-PH" sz="1400" b="1" i="1" spc="-10" dirty="0">
                <a:solidFill>
                  <a:srgbClr val="00A345"/>
                </a:solidFill>
                <a:latin typeface="Satoshi" pitchFamily="2" charset="77"/>
                <a:cs typeface="Calibri"/>
              </a:rPr>
              <a:t> </a:t>
            </a:r>
            <a:r>
              <a:rPr lang="en-PH" sz="1400" b="1" i="1" spc="-5" dirty="0">
                <a:solidFill>
                  <a:srgbClr val="00A345"/>
                </a:solidFill>
                <a:latin typeface="Satoshi" pitchFamily="2" charset="77"/>
                <a:cs typeface="Calibri"/>
              </a:rPr>
              <a:t>are</a:t>
            </a:r>
            <a:r>
              <a:rPr lang="en-PH" sz="1400" b="1" i="1" spc="5" dirty="0">
                <a:solidFill>
                  <a:srgbClr val="00A345"/>
                </a:solidFill>
                <a:latin typeface="Satoshi" pitchFamily="2" charset="77"/>
                <a:cs typeface="Calibri"/>
              </a:rPr>
              <a:t> </a:t>
            </a:r>
            <a:r>
              <a:rPr lang="en-PH" sz="1400" b="1" i="1" spc="-5" dirty="0">
                <a:solidFill>
                  <a:srgbClr val="00A345"/>
                </a:solidFill>
                <a:latin typeface="Satoshi" pitchFamily="2" charset="77"/>
                <a:cs typeface="Calibri"/>
              </a:rPr>
              <a:t>happier</a:t>
            </a:r>
            <a:r>
              <a:rPr lang="en-PH" sz="1400" b="1" i="1" dirty="0">
                <a:solidFill>
                  <a:srgbClr val="00A345"/>
                </a:solidFill>
                <a:latin typeface="Satoshi" pitchFamily="2" charset="77"/>
                <a:cs typeface="Calibri"/>
              </a:rPr>
              <a:t> </a:t>
            </a:r>
            <a:r>
              <a:rPr lang="en-PH" sz="1400" b="1" i="1" spc="-5" dirty="0">
                <a:solidFill>
                  <a:srgbClr val="00A345"/>
                </a:solidFill>
                <a:latin typeface="Satoshi" pitchFamily="2" charset="77"/>
                <a:cs typeface="Calibri"/>
              </a:rPr>
              <a:t>in</a:t>
            </a:r>
            <a:r>
              <a:rPr lang="en-PH" sz="1400" b="1" i="1" dirty="0">
                <a:solidFill>
                  <a:srgbClr val="00A345"/>
                </a:solidFill>
                <a:latin typeface="Satoshi" pitchFamily="2" charset="77"/>
                <a:cs typeface="Calibri"/>
              </a:rPr>
              <a:t> </a:t>
            </a:r>
            <a:r>
              <a:rPr lang="en-PH" sz="1400" b="1" i="1" spc="-5" dirty="0">
                <a:solidFill>
                  <a:srgbClr val="00A345"/>
                </a:solidFill>
                <a:latin typeface="Satoshi" pitchFamily="2" charset="77"/>
                <a:cs typeface="Calibri"/>
              </a:rPr>
              <a:t>their work</a:t>
            </a:r>
            <a:r>
              <a:rPr lang="en-PH" sz="1400" b="1" i="1" spc="-10" dirty="0">
                <a:solidFill>
                  <a:srgbClr val="00A345"/>
                </a:solidFill>
                <a:latin typeface="Satoshi" pitchFamily="2" charset="77"/>
                <a:cs typeface="Calibri"/>
              </a:rPr>
              <a:t> tend </a:t>
            </a:r>
            <a:r>
              <a:rPr lang="en-PH" sz="1400" b="1" i="1" spc="-390" dirty="0">
                <a:solidFill>
                  <a:srgbClr val="00A345"/>
                </a:solidFill>
                <a:latin typeface="Satoshi" pitchFamily="2" charset="77"/>
                <a:cs typeface="Calibri"/>
              </a:rPr>
              <a:t> </a:t>
            </a:r>
            <a:r>
              <a:rPr lang="en-PH" sz="1400" b="1" i="1" spc="-15" dirty="0">
                <a:solidFill>
                  <a:srgbClr val="00A345"/>
                </a:solidFill>
                <a:latin typeface="Satoshi" pitchFamily="2" charset="77"/>
                <a:cs typeface="Calibri"/>
              </a:rPr>
              <a:t>to</a:t>
            </a:r>
            <a:r>
              <a:rPr lang="en-PH" sz="1400" b="1" i="1" spc="5" dirty="0">
                <a:solidFill>
                  <a:srgbClr val="00A345"/>
                </a:solidFill>
                <a:latin typeface="Satoshi" pitchFamily="2" charset="77"/>
                <a:cs typeface="Calibri"/>
              </a:rPr>
              <a:t> </a:t>
            </a:r>
            <a:r>
              <a:rPr lang="en-PH" sz="1400" b="1" i="1" spc="-30" dirty="0">
                <a:solidFill>
                  <a:srgbClr val="00A345"/>
                </a:solidFill>
                <a:latin typeface="Satoshi" pitchFamily="2" charset="77"/>
                <a:cs typeface="Calibri"/>
              </a:rPr>
              <a:t>take</a:t>
            </a:r>
            <a:r>
              <a:rPr lang="en-PH" sz="1400" b="1" i="1" spc="-5" dirty="0">
                <a:solidFill>
                  <a:srgbClr val="00A345"/>
                </a:solidFill>
                <a:latin typeface="Satoshi" pitchFamily="2" charset="77"/>
                <a:cs typeface="Calibri"/>
              </a:rPr>
              <a:t> more</a:t>
            </a:r>
            <a:r>
              <a:rPr lang="en-PH" sz="1400" b="1" i="1" spc="-10" dirty="0">
                <a:solidFill>
                  <a:srgbClr val="00A345"/>
                </a:solidFill>
                <a:latin typeface="Satoshi" pitchFamily="2" charset="77"/>
                <a:cs typeface="Calibri"/>
              </a:rPr>
              <a:t> </a:t>
            </a:r>
            <a:r>
              <a:rPr lang="en-PH" sz="1400" b="1" i="1" spc="-15" dirty="0">
                <a:solidFill>
                  <a:srgbClr val="00A345"/>
                </a:solidFill>
                <a:latin typeface="Satoshi" pitchFamily="2" charset="77"/>
                <a:cs typeface="Calibri"/>
              </a:rPr>
              <a:t>steps</a:t>
            </a:r>
            <a:r>
              <a:rPr lang="en-PH" sz="1400" b="1" i="1" spc="10" dirty="0">
                <a:solidFill>
                  <a:srgbClr val="00A345"/>
                </a:solidFill>
                <a:latin typeface="Satoshi" pitchFamily="2" charset="77"/>
                <a:cs typeface="Calibri"/>
              </a:rPr>
              <a:t> </a:t>
            </a:r>
            <a:r>
              <a:rPr lang="en-PH" sz="1400" b="1" i="1" spc="-5" dirty="0">
                <a:solidFill>
                  <a:srgbClr val="00A345"/>
                </a:solidFill>
                <a:latin typeface="Satoshi" pitchFamily="2" charset="77"/>
                <a:cs typeface="Calibri"/>
              </a:rPr>
              <a:t>and</a:t>
            </a:r>
            <a:r>
              <a:rPr lang="en-PH" sz="1400" b="1" i="1" spc="-10" dirty="0">
                <a:solidFill>
                  <a:srgbClr val="00A345"/>
                </a:solidFill>
                <a:latin typeface="Satoshi" pitchFamily="2" charset="77"/>
                <a:cs typeface="Calibri"/>
              </a:rPr>
              <a:t> </a:t>
            </a:r>
            <a:r>
              <a:rPr lang="en-PH" sz="1400" b="1" i="1" spc="-5" dirty="0">
                <a:solidFill>
                  <a:srgbClr val="00A345"/>
                </a:solidFill>
                <a:latin typeface="Satoshi" pitchFamily="2" charset="77"/>
                <a:cs typeface="Calibri"/>
              </a:rPr>
              <a:t>have</a:t>
            </a:r>
            <a:r>
              <a:rPr lang="en-PH" sz="1400" b="1" i="1" spc="-10" dirty="0">
                <a:solidFill>
                  <a:srgbClr val="00A345"/>
                </a:solidFill>
                <a:latin typeface="Satoshi" pitchFamily="2" charset="77"/>
                <a:cs typeface="Calibri"/>
              </a:rPr>
              <a:t> </a:t>
            </a:r>
            <a:r>
              <a:rPr lang="en-PH" sz="1400" b="1" i="1" spc="-5" dirty="0">
                <a:solidFill>
                  <a:srgbClr val="00A345"/>
                </a:solidFill>
                <a:latin typeface="Satoshi" pitchFamily="2" charset="77"/>
                <a:cs typeface="Calibri"/>
              </a:rPr>
              <a:t>lower</a:t>
            </a:r>
            <a:r>
              <a:rPr lang="en-PH" sz="1400" b="1" i="1" spc="10" dirty="0">
                <a:solidFill>
                  <a:srgbClr val="00A345"/>
                </a:solidFill>
                <a:latin typeface="Satoshi" pitchFamily="2" charset="77"/>
                <a:cs typeface="Calibri"/>
              </a:rPr>
              <a:t> </a:t>
            </a:r>
            <a:r>
              <a:rPr lang="en-PH" sz="1400" b="1" i="1" spc="-5" dirty="0">
                <a:solidFill>
                  <a:srgbClr val="00A345"/>
                </a:solidFill>
                <a:latin typeface="Satoshi" pitchFamily="2" charset="77"/>
                <a:cs typeface="Calibri"/>
              </a:rPr>
              <a:t>RHR</a:t>
            </a:r>
            <a:endParaRPr lang="en-PH" sz="1400" b="1" i="1" dirty="0">
              <a:solidFill>
                <a:srgbClr val="00A345"/>
              </a:solidFill>
              <a:latin typeface="Satoshi" pitchFamily="2" charset="77"/>
              <a:cs typeface="Calibri"/>
            </a:endParaRPr>
          </a:p>
        </p:txBody>
      </p:sp>
    </p:spTree>
    <p:extLst>
      <p:ext uri="{BB962C8B-B14F-4D97-AF65-F5344CB8AC3E}">
        <p14:creationId xmlns:p14="http://schemas.microsoft.com/office/powerpoint/2010/main" val="1647448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71F713-2DE8-C648-895B-C5E59B04241F}"/>
            </a:ext>
          </a:extLst>
        </p:cNvPr>
        <p:cNvGrpSpPr/>
        <p:nvPr/>
      </p:nvGrpSpPr>
      <p:grpSpPr>
        <a:xfrm>
          <a:off x="0" y="0"/>
          <a:ext cx="0" cy="0"/>
          <a:chOff x="0" y="0"/>
          <a:chExt cx="0" cy="0"/>
        </a:xfrm>
      </p:grpSpPr>
      <p:sp>
        <p:nvSpPr>
          <p:cNvPr id="7" name="object 2">
            <a:extLst>
              <a:ext uri="{FF2B5EF4-FFF2-40B4-BE49-F238E27FC236}">
                <a16:creationId xmlns:a16="http://schemas.microsoft.com/office/drawing/2014/main" id="{3C1CE893-92EE-FBEC-ECF3-8CA92322C622}"/>
              </a:ext>
            </a:extLst>
          </p:cNvPr>
          <p:cNvSpPr/>
          <p:nvPr/>
        </p:nvSpPr>
        <p:spPr>
          <a:xfrm rot="10800000">
            <a:off x="3165033" y="0"/>
            <a:ext cx="4903304" cy="6859618"/>
          </a:xfrm>
          <a:custGeom>
            <a:avLst/>
            <a:gdLst/>
            <a:ahLst/>
            <a:cxnLst/>
            <a:rect l="l" t="t" r="r" b="b"/>
            <a:pathLst>
              <a:path w="8083550" h="11308715">
                <a:moveTo>
                  <a:pt x="7559977" y="0"/>
                </a:moveTo>
                <a:lnTo>
                  <a:pt x="0" y="0"/>
                </a:lnTo>
                <a:lnTo>
                  <a:pt x="0" y="11308556"/>
                </a:lnTo>
                <a:lnTo>
                  <a:pt x="7559977" y="11308556"/>
                </a:lnTo>
                <a:lnTo>
                  <a:pt x="7607629" y="11306416"/>
                </a:lnTo>
                <a:lnTo>
                  <a:pt x="7654084" y="11300121"/>
                </a:lnTo>
                <a:lnTo>
                  <a:pt x="7699155" y="11289854"/>
                </a:lnTo>
                <a:lnTo>
                  <a:pt x="7742657" y="11275801"/>
                </a:lnTo>
                <a:lnTo>
                  <a:pt x="7784407" y="11258147"/>
                </a:lnTo>
                <a:lnTo>
                  <a:pt x="7824218" y="11237076"/>
                </a:lnTo>
                <a:lnTo>
                  <a:pt x="7861907" y="11212773"/>
                </a:lnTo>
                <a:lnTo>
                  <a:pt x="7897289" y="11185424"/>
                </a:lnTo>
                <a:lnTo>
                  <a:pt x="7930177" y="11155212"/>
                </a:lnTo>
                <a:lnTo>
                  <a:pt x="7960389" y="11122323"/>
                </a:lnTo>
                <a:lnTo>
                  <a:pt x="7987739" y="11086942"/>
                </a:lnTo>
                <a:lnTo>
                  <a:pt x="8012041" y="11049253"/>
                </a:lnTo>
                <a:lnTo>
                  <a:pt x="8033112" y="11009442"/>
                </a:lnTo>
                <a:lnTo>
                  <a:pt x="8050766" y="10967692"/>
                </a:lnTo>
                <a:lnTo>
                  <a:pt x="8064819" y="10924189"/>
                </a:lnTo>
                <a:lnTo>
                  <a:pt x="8075086" y="10879119"/>
                </a:lnTo>
                <a:lnTo>
                  <a:pt x="8081381" y="10832664"/>
                </a:lnTo>
                <a:lnTo>
                  <a:pt x="8083521" y="10785011"/>
                </a:lnTo>
                <a:lnTo>
                  <a:pt x="8083521" y="523544"/>
                </a:lnTo>
                <a:lnTo>
                  <a:pt x="8081381" y="475891"/>
                </a:lnTo>
                <a:lnTo>
                  <a:pt x="8075086" y="429437"/>
                </a:lnTo>
                <a:lnTo>
                  <a:pt x="8064819" y="384366"/>
                </a:lnTo>
                <a:lnTo>
                  <a:pt x="8050766" y="340863"/>
                </a:lnTo>
                <a:lnTo>
                  <a:pt x="8033112" y="299114"/>
                </a:lnTo>
                <a:lnTo>
                  <a:pt x="8012041" y="259302"/>
                </a:lnTo>
                <a:lnTo>
                  <a:pt x="7987739" y="221613"/>
                </a:lnTo>
                <a:lnTo>
                  <a:pt x="7960389" y="186232"/>
                </a:lnTo>
                <a:lnTo>
                  <a:pt x="7930177" y="153343"/>
                </a:lnTo>
                <a:lnTo>
                  <a:pt x="7897289" y="123131"/>
                </a:lnTo>
                <a:lnTo>
                  <a:pt x="7861907" y="95782"/>
                </a:lnTo>
                <a:lnTo>
                  <a:pt x="7824218" y="71479"/>
                </a:lnTo>
                <a:lnTo>
                  <a:pt x="7784407" y="50408"/>
                </a:lnTo>
                <a:lnTo>
                  <a:pt x="7742657" y="32754"/>
                </a:lnTo>
                <a:lnTo>
                  <a:pt x="7699155" y="18701"/>
                </a:lnTo>
                <a:lnTo>
                  <a:pt x="7654084" y="8435"/>
                </a:lnTo>
                <a:lnTo>
                  <a:pt x="7607629" y="2139"/>
                </a:lnTo>
                <a:lnTo>
                  <a:pt x="7559977" y="0"/>
                </a:lnTo>
                <a:close/>
              </a:path>
            </a:pathLst>
          </a:custGeom>
          <a:solidFill>
            <a:schemeClr val="bg1"/>
          </a:solidFill>
        </p:spPr>
        <p:txBody>
          <a:bodyPr wrap="square" lIns="0" tIns="0" rIns="0" bIns="0" rtlCol="0"/>
          <a:lstStyle/>
          <a:p>
            <a:endParaRPr sz="1092"/>
          </a:p>
        </p:txBody>
      </p:sp>
      <p:sp>
        <p:nvSpPr>
          <p:cNvPr id="9" name="object 2">
            <a:extLst>
              <a:ext uri="{FF2B5EF4-FFF2-40B4-BE49-F238E27FC236}">
                <a16:creationId xmlns:a16="http://schemas.microsoft.com/office/drawing/2014/main" id="{E9707E98-875B-E6CD-399B-8E59D8568705}"/>
              </a:ext>
            </a:extLst>
          </p:cNvPr>
          <p:cNvSpPr/>
          <p:nvPr/>
        </p:nvSpPr>
        <p:spPr>
          <a:xfrm rot="10800000">
            <a:off x="7288696" y="-392"/>
            <a:ext cx="4903304" cy="6859618"/>
          </a:xfrm>
          <a:custGeom>
            <a:avLst/>
            <a:gdLst/>
            <a:ahLst/>
            <a:cxnLst/>
            <a:rect l="l" t="t" r="r" b="b"/>
            <a:pathLst>
              <a:path w="8083550" h="11308715">
                <a:moveTo>
                  <a:pt x="7559977" y="0"/>
                </a:moveTo>
                <a:lnTo>
                  <a:pt x="0" y="0"/>
                </a:lnTo>
                <a:lnTo>
                  <a:pt x="0" y="11308556"/>
                </a:lnTo>
                <a:lnTo>
                  <a:pt x="7559977" y="11308556"/>
                </a:lnTo>
                <a:lnTo>
                  <a:pt x="7607629" y="11306416"/>
                </a:lnTo>
                <a:lnTo>
                  <a:pt x="7654084" y="11300121"/>
                </a:lnTo>
                <a:lnTo>
                  <a:pt x="7699155" y="11289854"/>
                </a:lnTo>
                <a:lnTo>
                  <a:pt x="7742657" y="11275801"/>
                </a:lnTo>
                <a:lnTo>
                  <a:pt x="7784407" y="11258147"/>
                </a:lnTo>
                <a:lnTo>
                  <a:pt x="7824218" y="11237076"/>
                </a:lnTo>
                <a:lnTo>
                  <a:pt x="7861907" y="11212773"/>
                </a:lnTo>
                <a:lnTo>
                  <a:pt x="7897289" y="11185424"/>
                </a:lnTo>
                <a:lnTo>
                  <a:pt x="7930177" y="11155212"/>
                </a:lnTo>
                <a:lnTo>
                  <a:pt x="7960389" y="11122323"/>
                </a:lnTo>
                <a:lnTo>
                  <a:pt x="7987739" y="11086942"/>
                </a:lnTo>
                <a:lnTo>
                  <a:pt x="8012041" y="11049253"/>
                </a:lnTo>
                <a:lnTo>
                  <a:pt x="8033112" y="11009442"/>
                </a:lnTo>
                <a:lnTo>
                  <a:pt x="8050766" y="10967692"/>
                </a:lnTo>
                <a:lnTo>
                  <a:pt x="8064819" y="10924189"/>
                </a:lnTo>
                <a:lnTo>
                  <a:pt x="8075086" y="10879119"/>
                </a:lnTo>
                <a:lnTo>
                  <a:pt x="8081381" y="10832664"/>
                </a:lnTo>
                <a:lnTo>
                  <a:pt x="8083521" y="10785011"/>
                </a:lnTo>
                <a:lnTo>
                  <a:pt x="8083521" y="523544"/>
                </a:lnTo>
                <a:lnTo>
                  <a:pt x="8081381" y="475891"/>
                </a:lnTo>
                <a:lnTo>
                  <a:pt x="8075086" y="429437"/>
                </a:lnTo>
                <a:lnTo>
                  <a:pt x="8064819" y="384366"/>
                </a:lnTo>
                <a:lnTo>
                  <a:pt x="8050766" y="340863"/>
                </a:lnTo>
                <a:lnTo>
                  <a:pt x="8033112" y="299114"/>
                </a:lnTo>
                <a:lnTo>
                  <a:pt x="8012041" y="259302"/>
                </a:lnTo>
                <a:lnTo>
                  <a:pt x="7987739" y="221613"/>
                </a:lnTo>
                <a:lnTo>
                  <a:pt x="7960389" y="186232"/>
                </a:lnTo>
                <a:lnTo>
                  <a:pt x="7930177" y="153343"/>
                </a:lnTo>
                <a:lnTo>
                  <a:pt x="7897289" y="123131"/>
                </a:lnTo>
                <a:lnTo>
                  <a:pt x="7861907" y="95782"/>
                </a:lnTo>
                <a:lnTo>
                  <a:pt x="7824218" y="71479"/>
                </a:lnTo>
                <a:lnTo>
                  <a:pt x="7784407" y="50408"/>
                </a:lnTo>
                <a:lnTo>
                  <a:pt x="7742657" y="32754"/>
                </a:lnTo>
                <a:lnTo>
                  <a:pt x="7699155" y="18701"/>
                </a:lnTo>
                <a:lnTo>
                  <a:pt x="7654084" y="8435"/>
                </a:lnTo>
                <a:lnTo>
                  <a:pt x="7607629" y="2139"/>
                </a:lnTo>
                <a:lnTo>
                  <a:pt x="7559977" y="0"/>
                </a:lnTo>
                <a:close/>
              </a:path>
            </a:pathLst>
          </a:custGeom>
          <a:solidFill>
            <a:schemeClr val="bg1"/>
          </a:solidFill>
        </p:spPr>
        <p:txBody>
          <a:bodyPr wrap="square" lIns="0" tIns="0" rIns="0" bIns="0" rtlCol="0"/>
          <a:lstStyle/>
          <a:p>
            <a:endParaRPr sz="1092"/>
          </a:p>
        </p:txBody>
      </p:sp>
      <p:sp>
        <p:nvSpPr>
          <p:cNvPr id="8" name="object 2">
            <a:extLst>
              <a:ext uri="{FF2B5EF4-FFF2-40B4-BE49-F238E27FC236}">
                <a16:creationId xmlns:a16="http://schemas.microsoft.com/office/drawing/2014/main" id="{415E9436-6798-2EFD-B4FC-338A06ED559B}"/>
              </a:ext>
            </a:extLst>
          </p:cNvPr>
          <p:cNvSpPr/>
          <p:nvPr/>
        </p:nvSpPr>
        <p:spPr>
          <a:xfrm>
            <a:off x="0" y="-1617"/>
            <a:ext cx="4903304" cy="6859618"/>
          </a:xfrm>
          <a:custGeom>
            <a:avLst/>
            <a:gdLst/>
            <a:ahLst/>
            <a:cxnLst/>
            <a:rect l="l" t="t" r="r" b="b"/>
            <a:pathLst>
              <a:path w="8083550" h="11308715">
                <a:moveTo>
                  <a:pt x="7559977" y="0"/>
                </a:moveTo>
                <a:lnTo>
                  <a:pt x="0" y="0"/>
                </a:lnTo>
                <a:lnTo>
                  <a:pt x="0" y="11308556"/>
                </a:lnTo>
                <a:lnTo>
                  <a:pt x="7559977" y="11308556"/>
                </a:lnTo>
                <a:lnTo>
                  <a:pt x="7607629" y="11306416"/>
                </a:lnTo>
                <a:lnTo>
                  <a:pt x="7654084" y="11300121"/>
                </a:lnTo>
                <a:lnTo>
                  <a:pt x="7699155" y="11289854"/>
                </a:lnTo>
                <a:lnTo>
                  <a:pt x="7742657" y="11275801"/>
                </a:lnTo>
                <a:lnTo>
                  <a:pt x="7784407" y="11258147"/>
                </a:lnTo>
                <a:lnTo>
                  <a:pt x="7824218" y="11237076"/>
                </a:lnTo>
                <a:lnTo>
                  <a:pt x="7861907" y="11212773"/>
                </a:lnTo>
                <a:lnTo>
                  <a:pt x="7897289" y="11185424"/>
                </a:lnTo>
                <a:lnTo>
                  <a:pt x="7930177" y="11155212"/>
                </a:lnTo>
                <a:lnTo>
                  <a:pt x="7960389" y="11122323"/>
                </a:lnTo>
                <a:lnTo>
                  <a:pt x="7987739" y="11086942"/>
                </a:lnTo>
                <a:lnTo>
                  <a:pt x="8012041" y="11049253"/>
                </a:lnTo>
                <a:lnTo>
                  <a:pt x="8033112" y="11009442"/>
                </a:lnTo>
                <a:lnTo>
                  <a:pt x="8050766" y="10967692"/>
                </a:lnTo>
                <a:lnTo>
                  <a:pt x="8064819" y="10924189"/>
                </a:lnTo>
                <a:lnTo>
                  <a:pt x="8075086" y="10879119"/>
                </a:lnTo>
                <a:lnTo>
                  <a:pt x="8081381" y="10832664"/>
                </a:lnTo>
                <a:lnTo>
                  <a:pt x="8083521" y="10785011"/>
                </a:lnTo>
                <a:lnTo>
                  <a:pt x="8083521" y="523544"/>
                </a:lnTo>
                <a:lnTo>
                  <a:pt x="8081381" y="475891"/>
                </a:lnTo>
                <a:lnTo>
                  <a:pt x="8075086" y="429437"/>
                </a:lnTo>
                <a:lnTo>
                  <a:pt x="8064819" y="384366"/>
                </a:lnTo>
                <a:lnTo>
                  <a:pt x="8050766" y="340863"/>
                </a:lnTo>
                <a:lnTo>
                  <a:pt x="8033112" y="299114"/>
                </a:lnTo>
                <a:lnTo>
                  <a:pt x="8012041" y="259302"/>
                </a:lnTo>
                <a:lnTo>
                  <a:pt x="7987739" y="221613"/>
                </a:lnTo>
                <a:lnTo>
                  <a:pt x="7960389" y="186232"/>
                </a:lnTo>
                <a:lnTo>
                  <a:pt x="7930177" y="153343"/>
                </a:lnTo>
                <a:lnTo>
                  <a:pt x="7897289" y="123131"/>
                </a:lnTo>
                <a:lnTo>
                  <a:pt x="7861907" y="95782"/>
                </a:lnTo>
                <a:lnTo>
                  <a:pt x="7824218" y="71479"/>
                </a:lnTo>
                <a:lnTo>
                  <a:pt x="7784407" y="50408"/>
                </a:lnTo>
                <a:lnTo>
                  <a:pt x="7742657" y="32754"/>
                </a:lnTo>
                <a:lnTo>
                  <a:pt x="7699155" y="18701"/>
                </a:lnTo>
                <a:lnTo>
                  <a:pt x="7654084" y="8435"/>
                </a:lnTo>
                <a:lnTo>
                  <a:pt x="7607629" y="2139"/>
                </a:lnTo>
                <a:lnTo>
                  <a:pt x="7559977" y="0"/>
                </a:lnTo>
                <a:close/>
              </a:path>
            </a:pathLst>
          </a:custGeom>
          <a:solidFill>
            <a:srgbClr val="074556"/>
          </a:solidFill>
        </p:spPr>
        <p:txBody>
          <a:bodyPr wrap="square" lIns="0" tIns="0" rIns="0" bIns="0" rtlCol="0"/>
          <a:lstStyle/>
          <a:p>
            <a:endParaRPr sz="1092"/>
          </a:p>
        </p:txBody>
      </p:sp>
      <p:sp>
        <p:nvSpPr>
          <p:cNvPr id="12" name="TextBox 11">
            <a:extLst>
              <a:ext uri="{FF2B5EF4-FFF2-40B4-BE49-F238E27FC236}">
                <a16:creationId xmlns:a16="http://schemas.microsoft.com/office/drawing/2014/main" id="{3E939EB0-AA1A-3EA0-3666-4AA15955D94B}"/>
              </a:ext>
            </a:extLst>
          </p:cNvPr>
          <p:cNvSpPr txBox="1"/>
          <p:nvPr/>
        </p:nvSpPr>
        <p:spPr>
          <a:xfrm>
            <a:off x="373700" y="2065749"/>
            <a:ext cx="4377780" cy="1200329"/>
          </a:xfrm>
          <a:prstGeom prst="rect">
            <a:avLst/>
          </a:prstGeom>
          <a:noFill/>
        </p:spPr>
        <p:txBody>
          <a:bodyPr wrap="square" rtlCol="0">
            <a:spAutoFit/>
          </a:bodyPr>
          <a:lstStyle/>
          <a:p>
            <a:r>
              <a:rPr lang="en-AU" sz="3600" b="1" dirty="0">
                <a:solidFill>
                  <a:schemeClr val="bg1"/>
                </a:solidFill>
                <a:latin typeface="Satoshi" pitchFamily="2" charset="77"/>
              </a:rPr>
              <a:t>We’re here </a:t>
            </a:r>
          </a:p>
          <a:p>
            <a:r>
              <a:rPr lang="en-AU" sz="3600" b="1" dirty="0">
                <a:solidFill>
                  <a:srgbClr val="19F076"/>
                </a:solidFill>
                <a:latin typeface="Satoshi" pitchFamily="2" charset="77"/>
              </a:rPr>
              <a:t>to help</a:t>
            </a:r>
          </a:p>
        </p:txBody>
      </p:sp>
      <p:pic>
        <p:nvPicPr>
          <p:cNvPr id="5" name="Picture 4">
            <a:extLst>
              <a:ext uri="{FF2B5EF4-FFF2-40B4-BE49-F238E27FC236}">
                <a16:creationId xmlns:a16="http://schemas.microsoft.com/office/drawing/2014/main" id="{ED548591-336D-BE2B-4B66-3F05F6039442}"/>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468663" y="462588"/>
            <a:ext cx="2603102" cy="1032977"/>
          </a:xfrm>
          <a:prstGeom prst="rect">
            <a:avLst/>
          </a:prstGeom>
        </p:spPr>
      </p:pic>
      <p:sp>
        <p:nvSpPr>
          <p:cNvPr id="10" name="TextBox 9">
            <a:extLst>
              <a:ext uri="{FF2B5EF4-FFF2-40B4-BE49-F238E27FC236}">
                <a16:creationId xmlns:a16="http://schemas.microsoft.com/office/drawing/2014/main" id="{34BEEE6B-5C6B-DDA7-2CC9-E7B34ABC6FB4}"/>
              </a:ext>
            </a:extLst>
          </p:cNvPr>
          <p:cNvSpPr txBox="1"/>
          <p:nvPr/>
        </p:nvSpPr>
        <p:spPr>
          <a:xfrm>
            <a:off x="373700" y="3492863"/>
            <a:ext cx="3878260" cy="1323439"/>
          </a:xfrm>
          <a:prstGeom prst="rect">
            <a:avLst/>
          </a:prstGeom>
          <a:noFill/>
        </p:spPr>
        <p:txBody>
          <a:bodyPr wrap="square">
            <a:spAutoFit/>
          </a:bodyPr>
          <a:lstStyle/>
          <a:p>
            <a:r>
              <a:rPr lang="en-GB" sz="1600" dirty="0">
                <a:solidFill>
                  <a:schemeClr val="bg1"/>
                </a:solidFill>
                <a:latin typeface="Satoshi Medium" pitchFamily="2" charset="77"/>
              </a:rPr>
              <a:t>When your employees need help with the app or have got questions, we're here to help. They have access to online FAQs and can contact our customer support directly from the app. </a:t>
            </a:r>
          </a:p>
        </p:txBody>
      </p:sp>
      <p:sp>
        <p:nvSpPr>
          <p:cNvPr id="11" name="TextBox 10">
            <a:extLst>
              <a:ext uri="{FF2B5EF4-FFF2-40B4-BE49-F238E27FC236}">
                <a16:creationId xmlns:a16="http://schemas.microsoft.com/office/drawing/2014/main" id="{5725C7AF-F10B-02C3-8AF9-900577C1CB05}"/>
              </a:ext>
            </a:extLst>
          </p:cNvPr>
          <p:cNvSpPr txBox="1"/>
          <p:nvPr/>
        </p:nvSpPr>
        <p:spPr>
          <a:xfrm>
            <a:off x="373700" y="5544764"/>
            <a:ext cx="4377780" cy="584775"/>
          </a:xfrm>
          <a:prstGeom prst="rect">
            <a:avLst/>
          </a:prstGeom>
          <a:noFill/>
        </p:spPr>
        <p:txBody>
          <a:bodyPr wrap="square" rtlCol="0">
            <a:spAutoFit/>
          </a:bodyPr>
          <a:lstStyle/>
          <a:p>
            <a:r>
              <a:rPr lang="en-AU" sz="1600" b="1" dirty="0">
                <a:solidFill>
                  <a:schemeClr val="bg1"/>
                </a:solidFill>
                <a:effectLst/>
                <a:latin typeface="Satoshi" pitchFamily="2" charset="77"/>
              </a:rPr>
              <a:t>You can access our User Support here: </a:t>
            </a:r>
            <a:r>
              <a:rPr lang="en-AU" sz="1600" b="1" dirty="0">
                <a:solidFill>
                  <a:srgbClr val="19F076"/>
                </a:solidFill>
                <a:latin typeface="Satoshi" pitchFamily="2" charset="77"/>
                <a:hlinkClick r:id="rId4" action="ppaction://hlinkfile">
                  <a:extLst>
                    <a:ext uri="{A12FA001-AC4F-418D-AE19-62706E023703}">
                      <ahyp:hlinkClr xmlns:ahyp="http://schemas.microsoft.com/office/drawing/2018/hyperlinkcolor" val="tx"/>
                    </a:ext>
                  </a:extLst>
                </a:hlinkClick>
              </a:rPr>
              <a:t>convergeinternational.com.au/support</a:t>
            </a:r>
            <a:endParaRPr lang="en-AU" sz="1600" b="1" dirty="0">
              <a:solidFill>
                <a:srgbClr val="19F076"/>
              </a:solidFill>
              <a:effectLst/>
              <a:latin typeface="Satoshi" pitchFamily="2" charset="77"/>
            </a:endParaRPr>
          </a:p>
        </p:txBody>
      </p:sp>
      <p:grpSp>
        <p:nvGrpSpPr>
          <p:cNvPr id="14" name="Group 13">
            <a:extLst>
              <a:ext uri="{FF2B5EF4-FFF2-40B4-BE49-F238E27FC236}">
                <a16:creationId xmlns:a16="http://schemas.microsoft.com/office/drawing/2014/main" id="{C0D3BAF2-B42F-9375-E206-30FF68F1BAC8}"/>
              </a:ext>
            </a:extLst>
          </p:cNvPr>
          <p:cNvGrpSpPr/>
          <p:nvPr/>
        </p:nvGrpSpPr>
        <p:grpSpPr>
          <a:xfrm>
            <a:off x="5657434" y="343979"/>
            <a:ext cx="5847903" cy="6221568"/>
            <a:chOff x="5405179" y="65365"/>
            <a:chExt cx="6221269" cy="6618791"/>
          </a:xfrm>
        </p:grpSpPr>
        <p:pic>
          <p:nvPicPr>
            <p:cNvPr id="4" name="Picture 3" descr="A screen shot of a cell phone&#10;&#10;Description automatically generated">
              <a:extLst>
                <a:ext uri="{FF2B5EF4-FFF2-40B4-BE49-F238E27FC236}">
                  <a16:creationId xmlns:a16="http://schemas.microsoft.com/office/drawing/2014/main" id="{0F25A2FA-A813-75DF-6498-131A556F90B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72559" y="65365"/>
              <a:ext cx="3053889" cy="6604843"/>
            </a:xfrm>
            <a:prstGeom prst="rect">
              <a:avLst/>
            </a:prstGeom>
          </p:spPr>
        </p:pic>
        <p:pic>
          <p:nvPicPr>
            <p:cNvPr id="13" name="Picture 12" descr="A black cellphone with white text&#10;&#10;Description automatically generated">
              <a:extLst>
                <a:ext uri="{FF2B5EF4-FFF2-40B4-BE49-F238E27FC236}">
                  <a16:creationId xmlns:a16="http://schemas.microsoft.com/office/drawing/2014/main" id="{A2CD83AD-7DCE-B683-0864-701D55D0C57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405179" y="79311"/>
              <a:ext cx="3053889" cy="6604845"/>
            </a:xfrm>
            <a:prstGeom prst="rect">
              <a:avLst/>
            </a:prstGeom>
          </p:spPr>
        </p:pic>
      </p:grpSp>
      <p:sp>
        <p:nvSpPr>
          <p:cNvPr id="15" name="TextBox 14">
            <a:extLst>
              <a:ext uri="{FF2B5EF4-FFF2-40B4-BE49-F238E27FC236}">
                <a16:creationId xmlns:a16="http://schemas.microsoft.com/office/drawing/2014/main" id="{2CACE007-8A8E-EA39-AD0B-36A70443E716}"/>
              </a:ext>
            </a:extLst>
          </p:cNvPr>
          <p:cNvSpPr txBox="1"/>
          <p:nvPr/>
        </p:nvSpPr>
        <p:spPr>
          <a:xfrm>
            <a:off x="11750574" y="6434590"/>
            <a:ext cx="312906" cy="200055"/>
          </a:xfrm>
          <a:prstGeom prst="rect">
            <a:avLst/>
          </a:prstGeom>
          <a:noFill/>
        </p:spPr>
        <p:txBody>
          <a:bodyPr wrap="none" rtlCol="0">
            <a:spAutoFit/>
          </a:bodyPr>
          <a:lstStyle/>
          <a:p>
            <a:fld id="{9C8FA883-13F7-C448-894C-3B6D6B7F2F25}" type="slidenum">
              <a:rPr lang="en-US" sz="700" smtClean="0">
                <a:latin typeface="Satoshi" pitchFamily="2" charset="77"/>
              </a:rPr>
              <a:t>19</a:t>
            </a:fld>
            <a:endParaRPr lang="en-US" sz="700" dirty="0">
              <a:latin typeface="Satoshi" pitchFamily="2" charset="77"/>
            </a:endParaRPr>
          </a:p>
        </p:txBody>
      </p:sp>
    </p:spTree>
    <p:extLst>
      <p:ext uri="{BB962C8B-B14F-4D97-AF65-F5344CB8AC3E}">
        <p14:creationId xmlns:p14="http://schemas.microsoft.com/office/powerpoint/2010/main" val="3734997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9F78D5-CC51-DC98-AD76-5AC31DEB2F9E}"/>
            </a:ext>
          </a:extLst>
        </p:cNvPr>
        <p:cNvGrpSpPr/>
        <p:nvPr/>
      </p:nvGrpSpPr>
      <p:grpSpPr>
        <a:xfrm>
          <a:off x="0" y="0"/>
          <a:ext cx="0" cy="0"/>
          <a:chOff x="0" y="0"/>
          <a:chExt cx="0" cy="0"/>
        </a:xfrm>
      </p:grpSpPr>
      <p:pic>
        <p:nvPicPr>
          <p:cNvPr id="12" name="Picture 11">
            <a:extLst>
              <a:ext uri="{FF2B5EF4-FFF2-40B4-BE49-F238E27FC236}">
                <a16:creationId xmlns:a16="http://schemas.microsoft.com/office/drawing/2014/main" id="{611260AD-8C97-0F89-836C-5F7894F342FF}"/>
              </a:ext>
            </a:extLst>
          </p:cNvPr>
          <p:cNvPicPr>
            <a:picLocks noChangeAspect="1"/>
          </p:cNvPicPr>
          <p:nvPr/>
        </p:nvPicPr>
        <p:blipFill>
          <a:blip r:embed="rId2" cstate="print">
            <a:alphaModFix amt="70000"/>
            <a:extLst>
              <a:ext uri="{28A0092B-C50C-407E-A947-70E740481C1C}">
                <a14:useLocalDpi xmlns:a14="http://schemas.microsoft.com/office/drawing/2010/main"/>
              </a:ext>
            </a:extLst>
          </a:blip>
          <a:srcRect/>
          <a:stretch/>
        </p:blipFill>
        <p:spPr>
          <a:xfrm rot="10800000">
            <a:off x="0" y="389"/>
            <a:ext cx="7607387" cy="6857609"/>
          </a:xfrm>
          <a:prstGeom prst="rect">
            <a:avLst/>
          </a:prstGeom>
        </p:spPr>
      </p:pic>
      <p:sp>
        <p:nvSpPr>
          <p:cNvPr id="18" name="Rectangle 17">
            <a:extLst>
              <a:ext uri="{FF2B5EF4-FFF2-40B4-BE49-F238E27FC236}">
                <a16:creationId xmlns:a16="http://schemas.microsoft.com/office/drawing/2014/main" id="{0F630A87-3A3F-D7AE-A993-59797BDB9472}"/>
              </a:ext>
            </a:extLst>
          </p:cNvPr>
          <p:cNvSpPr/>
          <p:nvPr/>
        </p:nvSpPr>
        <p:spPr>
          <a:xfrm>
            <a:off x="563880" y="961647"/>
            <a:ext cx="6110752" cy="646331"/>
          </a:xfrm>
          <a:prstGeom prst="rect">
            <a:avLst/>
          </a:prstGeom>
        </p:spPr>
        <p:txBody>
          <a:bodyPr wrap="square" lIns="91440" tIns="45720" rIns="91440" bIns="45720" anchor="t">
            <a:spAutoFit/>
          </a:bodyPr>
          <a:lstStyle/>
          <a:p>
            <a:pPr marR="0" lvl="0" defTabSz="914400" rtl="0" eaLnBrk="1" fontAlgn="auto" latinLnBrk="0" hangingPunct="1">
              <a:spcBef>
                <a:spcPts val="0"/>
              </a:spcBef>
              <a:spcAft>
                <a:spcPts val="600"/>
              </a:spcAft>
              <a:buClr>
                <a:schemeClr val="tx1"/>
              </a:buClr>
              <a:buSzPct val="100000"/>
              <a:tabLst/>
              <a:defRPr/>
            </a:pPr>
            <a:r>
              <a:rPr lang="en-AU" sz="3600" b="1" spc="-100" dirty="0">
                <a:solidFill>
                  <a:srgbClr val="074556"/>
                </a:solidFill>
                <a:latin typeface="Satoshi" pitchFamily="2" charset="77"/>
                <a:ea typeface="Calibri"/>
              </a:rPr>
              <a:t>Wellbeing Support</a:t>
            </a:r>
            <a:endParaRPr lang="en-AU" sz="3600" b="1" u="none" strike="noStrike" kern="1200" cap="none" spc="-100" normalizeH="0" noProof="0" dirty="0">
              <a:ln>
                <a:noFill/>
              </a:ln>
              <a:solidFill>
                <a:srgbClr val="00A345"/>
              </a:solidFill>
              <a:effectLst/>
              <a:uLnTx/>
              <a:uFillTx/>
              <a:latin typeface="Satoshi" pitchFamily="2" charset="77"/>
              <a:ea typeface="Calibri"/>
            </a:endParaRPr>
          </a:p>
        </p:txBody>
      </p:sp>
      <p:pic>
        <p:nvPicPr>
          <p:cNvPr id="3" name="Picture 2" descr="A smartphone with a screen on it&#10;&#10;Description automatically generated">
            <a:extLst>
              <a:ext uri="{FF2B5EF4-FFF2-40B4-BE49-F238E27FC236}">
                <a16:creationId xmlns:a16="http://schemas.microsoft.com/office/drawing/2014/main" id="{869A5F59-47F6-BB29-ED06-E3A7F40790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0536191">
            <a:off x="2676238" y="1069644"/>
            <a:ext cx="5318835" cy="4748362"/>
          </a:xfrm>
          <a:prstGeom prst="rect">
            <a:avLst/>
          </a:prstGeom>
        </p:spPr>
      </p:pic>
      <p:sp>
        <p:nvSpPr>
          <p:cNvPr id="4" name="Rectangle 3">
            <a:extLst>
              <a:ext uri="{FF2B5EF4-FFF2-40B4-BE49-F238E27FC236}">
                <a16:creationId xmlns:a16="http://schemas.microsoft.com/office/drawing/2014/main" id="{FF5222EC-BC7D-08EB-BDAD-E1B5E58BFDCA}"/>
              </a:ext>
            </a:extLst>
          </p:cNvPr>
          <p:cNvSpPr/>
          <p:nvPr/>
        </p:nvSpPr>
        <p:spPr>
          <a:xfrm>
            <a:off x="563880" y="1306413"/>
            <a:ext cx="3929180" cy="1862048"/>
          </a:xfrm>
          <a:prstGeom prst="rect">
            <a:avLst/>
          </a:prstGeom>
        </p:spPr>
        <p:txBody>
          <a:bodyPr wrap="square" lIns="91440" tIns="45720" rIns="91440" bIns="45720" anchor="t">
            <a:spAutoFit/>
          </a:bodyPr>
          <a:lstStyle/>
          <a:p>
            <a:pPr marR="0" lvl="0" defTabSz="914400" rtl="0" eaLnBrk="1" fontAlgn="auto" latinLnBrk="0" hangingPunct="1">
              <a:spcBef>
                <a:spcPts val="0"/>
              </a:spcBef>
              <a:spcAft>
                <a:spcPts val="600"/>
              </a:spcAft>
              <a:buClr>
                <a:schemeClr val="tx1"/>
              </a:buClr>
              <a:buSzPct val="100000"/>
              <a:tabLst/>
              <a:defRPr/>
            </a:pPr>
            <a:r>
              <a:rPr lang="en-AU" sz="11500" b="1" spc="-100" dirty="0">
                <a:solidFill>
                  <a:srgbClr val="00A345"/>
                </a:solidFill>
                <a:latin typeface="Satoshi" pitchFamily="2" charset="77"/>
                <a:ea typeface="Calibri"/>
              </a:rPr>
              <a:t>24/7</a:t>
            </a:r>
            <a:endParaRPr lang="en-AU" sz="11500" b="1" u="none" strike="noStrike" kern="1200" cap="none" spc="-100" normalizeH="0" noProof="0" dirty="0">
              <a:ln>
                <a:noFill/>
              </a:ln>
              <a:solidFill>
                <a:srgbClr val="00A345"/>
              </a:solidFill>
              <a:effectLst/>
              <a:uLnTx/>
              <a:uFillTx/>
              <a:latin typeface="Satoshi" pitchFamily="2" charset="77"/>
              <a:ea typeface="Calibri"/>
            </a:endParaRPr>
          </a:p>
        </p:txBody>
      </p:sp>
      <p:sp>
        <p:nvSpPr>
          <p:cNvPr id="5" name="object 2">
            <a:extLst>
              <a:ext uri="{FF2B5EF4-FFF2-40B4-BE49-F238E27FC236}">
                <a16:creationId xmlns:a16="http://schemas.microsoft.com/office/drawing/2014/main" id="{4C35D096-2572-75C6-E57B-898B8E7A67FB}"/>
              </a:ext>
            </a:extLst>
          </p:cNvPr>
          <p:cNvSpPr/>
          <p:nvPr/>
        </p:nvSpPr>
        <p:spPr>
          <a:xfrm rot="10800000">
            <a:off x="7290128" y="193"/>
            <a:ext cx="4901872" cy="6857615"/>
          </a:xfrm>
          <a:custGeom>
            <a:avLst/>
            <a:gdLst/>
            <a:ahLst/>
            <a:cxnLst/>
            <a:rect l="l" t="t" r="r" b="b"/>
            <a:pathLst>
              <a:path w="8083550" h="11308715">
                <a:moveTo>
                  <a:pt x="7559977" y="0"/>
                </a:moveTo>
                <a:lnTo>
                  <a:pt x="0" y="0"/>
                </a:lnTo>
                <a:lnTo>
                  <a:pt x="0" y="11308556"/>
                </a:lnTo>
                <a:lnTo>
                  <a:pt x="7559977" y="11308556"/>
                </a:lnTo>
                <a:lnTo>
                  <a:pt x="7607629" y="11306416"/>
                </a:lnTo>
                <a:lnTo>
                  <a:pt x="7654084" y="11300121"/>
                </a:lnTo>
                <a:lnTo>
                  <a:pt x="7699155" y="11289854"/>
                </a:lnTo>
                <a:lnTo>
                  <a:pt x="7742657" y="11275801"/>
                </a:lnTo>
                <a:lnTo>
                  <a:pt x="7784407" y="11258147"/>
                </a:lnTo>
                <a:lnTo>
                  <a:pt x="7824218" y="11237076"/>
                </a:lnTo>
                <a:lnTo>
                  <a:pt x="7861907" y="11212773"/>
                </a:lnTo>
                <a:lnTo>
                  <a:pt x="7897289" y="11185424"/>
                </a:lnTo>
                <a:lnTo>
                  <a:pt x="7930177" y="11155212"/>
                </a:lnTo>
                <a:lnTo>
                  <a:pt x="7960389" y="11122323"/>
                </a:lnTo>
                <a:lnTo>
                  <a:pt x="7987739" y="11086942"/>
                </a:lnTo>
                <a:lnTo>
                  <a:pt x="8012041" y="11049253"/>
                </a:lnTo>
                <a:lnTo>
                  <a:pt x="8033112" y="11009442"/>
                </a:lnTo>
                <a:lnTo>
                  <a:pt x="8050766" y="10967692"/>
                </a:lnTo>
                <a:lnTo>
                  <a:pt x="8064819" y="10924189"/>
                </a:lnTo>
                <a:lnTo>
                  <a:pt x="8075086" y="10879119"/>
                </a:lnTo>
                <a:lnTo>
                  <a:pt x="8081381" y="10832664"/>
                </a:lnTo>
                <a:lnTo>
                  <a:pt x="8083521" y="10785011"/>
                </a:lnTo>
                <a:lnTo>
                  <a:pt x="8083521" y="523544"/>
                </a:lnTo>
                <a:lnTo>
                  <a:pt x="8081381" y="475891"/>
                </a:lnTo>
                <a:lnTo>
                  <a:pt x="8075086" y="429437"/>
                </a:lnTo>
                <a:lnTo>
                  <a:pt x="8064819" y="384366"/>
                </a:lnTo>
                <a:lnTo>
                  <a:pt x="8050766" y="340863"/>
                </a:lnTo>
                <a:lnTo>
                  <a:pt x="8033112" y="299114"/>
                </a:lnTo>
                <a:lnTo>
                  <a:pt x="8012041" y="259302"/>
                </a:lnTo>
                <a:lnTo>
                  <a:pt x="7987739" y="221613"/>
                </a:lnTo>
                <a:lnTo>
                  <a:pt x="7960389" y="186232"/>
                </a:lnTo>
                <a:lnTo>
                  <a:pt x="7930177" y="153343"/>
                </a:lnTo>
                <a:lnTo>
                  <a:pt x="7897289" y="123131"/>
                </a:lnTo>
                <a:lnTo>
                  <a:pt x="7861907" y="95782"/>
                </a:lnTo>
                <a:lnTo>
                  <a:pt x="7824218" y="71479"/>
                </a:lnTo>
                <a:lnTo>
                  <a:pt x="7784407" y="50408"/>
                </a:lnTo>
                <a:lnTo>
                  <a:pt x="7742657" y="32754"/>
                </a:lnTo>
                <a:lnTo>
                  <a:pt x="7699155" y="18701"/>
                </a:lnTo>
                <a:lnTo>
                  <a:pt x="7654084" y="8435"/>
                </a:lnTo>
                <a:lnTo>
                  <a:pt x="7607629" y="2139"/>
                </a:lnTo>
                <a:lnTo>
                  <a:pt x="7559977" y="0"/>
                </a:lnTo>
                <a:close/>
              </a:path>
            </a:pathLst>
          </a:custGeom>
          <a:solidFill>
            <a:srgbClr val="074556"/>
          </a:solidFill>
        </p:spPr>
        <p:txBody>
          <a:bodyPr wrap="square" lIns="0" tIns="0" rIns="0" bIns="0" rtlCol="0"/>
          <a:lstStyle/>
          <a:p>
            <a:endParaRPr sz="1092"/>
          </a:p>
        </p:txBody>
      </p:sp>
      <p:pic>
        <p:nvPicPr>
          <p:cNvPr id="6" name="Picture 5">
            <a:extLst>
              <a:ext uri="{FF2B5EF4-FFF2-40B4-BE49-F238E27FC236}">
                <a16:creationId xmlns:a16="http://schemas.microsoft.com/office/drawing/2014/main" id="{EF550304-880F-52F6-1D32-076D5633354F}"/>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10367837" y="6227066"/>
            <a:ext cx="1324660" cy="525659"/>
          </a:xfrm>
          <a:prstGeom prst="rect">
            <a:avLst/>
          </a:prstGeom>
        </p:spPr>
      </p:pic>
      <p:sp>
        <p:nvSpPr>
          <p:cNvPr id="7" name="TextBox 6">
            <a:extLst>
              <a:ext uri="{FF2B5EF4-FFF2-40B4-BE49-F238E27FC236}">
                <a16:creationId xmlns:a16="http://schemas.microsoft.com/office/drawing/2014/main" id="{4D3E0E1E-515C-A3EA-1BE2-47D8CB8E3B0A}"/>
              </a:ext>
            </a:extLst>
          </p:cNvPr>
          <p:cNvSpPr txBox="1"/>
          <p:nvPr/>
        </p:nvSpPr>
        <p:spPr>
          <a:xfrm>
            <a:off x="11750574" y="6434590"/>
            <a:ext cx="312906" cy="200055"/>
          </a:xfrm>
          <a:prstGeom prst="rect">
            <a:avLst/>
          </a:prstGeom>
          <a:noFill/>
        </p:spPr>
        <p:txBody>
          <a:bodyPr wrap="none" rtlCol="0">
            <a:spAutoFit/>
          </a:bodyPr>
          <a:lstStyle/>
          <a:p>
            <a:fld id="{9C8FA883-13F7-C448-894C-3B6D6B7F2F25}" type="slidenum">
              <a:rPr lang="en-US" sz="700" smtClean="0">
                <a:solidFill>
                  <a:schemeClr val="bg1"/>
                </a:solidFill>
                <a:latin typeface="Satoshi" pitchFamily="2" charset="77"/>
              </a:rPr>
              <a:t>2</a:t>
            </a:fld>
            <a:endParaRPr lang="en-US" sz="700" dirty="0">
              <a:solidFill>
                <a:schemeClr val="bg1"/>
              </a:solidFill>
              <a:latin typeface="Satoshi" pitchFamily="2" charset="77"/>
            </a:endParaRPr>
          </a:p>
        </p:txBody>
      </p:sp>
      <p:sp>
        <p:nvSpPr>
          <p:cNvPr id="29" name="TextBox 28">
            <a:extLst>
              <a:ext uri="{FF2B5EF4-FFF2-40B4-BE49-F238E27FC236}">
                <a16:creationId xmlns:a16="http://schemas.microsoft.com/office/drawing/2014/main" id="{7380D767-CE22-A976-7F3E-9C30A8448BD4}"/>
              </a:ext>
            </a:extLst>
          </p:cNvPr>
          <p:cNvSpPr txBox="1"/>
          <p:nvPr/>
        </p:nvSpPr>
        <p:spPr>
          <a:xfrm>
            <a:off x="7847999" y="1493678"/>
            <a:ext cx="3526444" cy="4001095"/>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1200"/>
              </a:spcAft>
              <a:buClr>
                <a:schemeClr val="bg1"/>
              </a:buClr>
              <a:buSzPct val="100000"/>
              <a:tabLst/>
              <a:defRPr/>
            </a:pPr>
            <a:r>
              <a:rPr lang="en-AU" sz="1800" b="1" dirty="0">
                <a:solidFill>
                  <a:srgbClr val="19F076"/>
                </a:solidFill>
                <a:latin typeface="Satoshi" pitchFamily="2" charset="77"/>
              </a:rPr>
              <a:t>With the Converge App</a:t>
            </a:r>
            <a:r>
              <a:rPr lang="en-AU" sz="1800" b="1" dirty="0">
                <a:solidFill>
                  <a:schemeClr val="bg1"/>
                </a:solidFill>
                <a:latin typeface="Satoshi" pitchFamily="2" charset="77"/>
              </a:rPr>
              <a:t>,</a:t>
            </a:r>
            <a:r>
              <a:rPr lang="en-AU" sz="1800" b="1" dirty="0">
                <a:solidFill>
                  <a:srgbClr val="19F076"/>
                </a:solidFill>
                <a:latin typeface="Satoshi" pitchFamily="2" charset="77"/>
              </a:rPr>
              <a:t> </a:t>
            </a:r>
            <a:r>
              <a:rPr lang="en-AU" sz="1800" dirty="0">
                <a:solidFill>
                  <a:schemeClr val="bg1"/>
                </a:solidFill>
                <a:latin typeface="Satoshi" pitchFamily="2" charset="77"/>
              </a:rPr>
              <a:t>your employees and their families have access to free health and wellbeing resources so they can take control of their health before serious issues arise.  </a:t>
            </a:r>
          </a:p>
          <a:p>
            <a:pPr marR="0" lvl="0" algn="l" defTabSz="914400" rtl="0" eaLnBrk="1" fontAlgn="auto" latinLnBrk="0" hangingPunct="1">
              <a:lnSpc>
                <a:spcPct val="100000"/>
              </a:lnSpc>
              <a:spcBef>
                <a:spcPts val="0"/>
              </a:spcBef>
              <a:spcAft>
                <a:spcPts val="1200"/>
              </a:spcAft>
              <a:buClr>
                <a:schemeClr val="bg1"/>
              </a:buClr>
              <a:buSzPct val="100000"/>
              <a:tabLst/>
              <a:defRPr/>
            </a:pPr>
            <a:r>
              <a:rPr lang="en-AU" sz="1800" dirty="0">
                <a:solidFill>
                  <a:schemeClr val="bg1"/>
                </a:solidFill>
                <a:latin typeface="Satoshi" pitchFamily="2" charset="77"/>
              </a:rPr>
              <a:t>And, when they need extra help, they have access to 24/7 support through calls, web and chat.</a:t>
            </a:r>
          </a:p>
          <a:p>
            <a:pPr marR="0" lvl="0" algn="l" defTabSz="914400" rtl="0" eaLnBrk="1" fontAlgn="auto" latinLnBrk="0" hangingPunct="1">
              <a:lnSpc>
                <a:spcPct val="100000"/>
              </a:lnSpc>
              <a:spcBef>
                <a:spcPts val="0"/>
              </a:spcBef>
              <a:spcAft>
                <a:spcPts val="1200"/>
              </a:spcAft>
              <a:buClr>
                <a:schemeClr val="bg1"/>
              </a:buClr>
              <a:buSzPct val="100000"/>
              <a:tabLst/>
              <a:defRPr/>
            </a:pPr>
            <a:r>
              <a:rPr lang="en-AU" sz="1800" dirty="0">
                <a:solidFill>
                  <a:schemeClr val="bg1"/>
                </a:solidFill>
                <a:latin typeface="Satoshi" pitchFamily="2" charset="77"/>
              </a:rPr>
              <a:t>They can book counselling and coaching sessions with qualified professionals at the tap of a button. </a:t>
            </a:r>
          </a:p>
        </p:txBody>
      </p:sp>
      <p:pic>
        <p:nvPicPr>
          <p:cNvPr id="9" name="Picture 8" descr="A blue and green sign with text&#10;&#10;Description automatically generated">
            <a:extLst>
              <a:ext uri="{FF2B5EF4-FFF2-40B4-BE49-F238E27FC236}">
                <a16:creationId xmlns:a16="http://schemas.microsoft.com/office/drawing/2014/main" id="{815B2DA5-960E-4420-1599-0DE84D8CCF10}"/>
              </a:ext>
            </a:extLst>
          </p:cNvPr>
          <p:cNvPicPr>
            <a:picLocks noChangeAspect="1"/>
          </p:cNvPicPr>
          <p:nvPr/>
        </p:nvPicPr>
        <p:blipFill>
          <a:blip r:embed="rId5"/>
          <a:stretch>
            <a:fillRect/>
          </a:stretch>
        </p:blipFill>
        <p:spPr>
          <a:xfrm>
            <a:off x="2281905" y="3261964"/>
            <a:ext cx="2076922" cy="509309"/>
          </a:xfrm>
          <a:prstGeom prst="rect">
            <a:avLst/>
          </a:prstGeom>
        </p:spPr>
      </p:pic>
      <p:pic>
        <p:nvPicPr>
          <p:cNvPr id="11" name="Picture 10" descr="A blue background with green text&#10;&#10;Description automatically generated">
            <a:extLst>
              <a:ext uri="{FF2B5EF4-FFF2-40B4-BE49-F238E27FC236}">
                <a16:creationId xmlns:a16="http://schemas.microsoft.com/office/drawing/2014/main" id="{65FC4898-6919-6E7D-7E52-5FECA434D3CD}"/>
              </a:ext>
            </a:extLst>
          </p:cNvPr>
          <p:cNvPicPr>
            <a:picLocks noChangeAspect="1"/>
          </p:cNvPicPr>
          <p:nvPr/>
        </p:nvPicPr>
        <p:blipFill>
          <a:blip r:embed="rId6"/>
          <a:stretch>
            <a:fillRect/>
          </a:stretch>
        </p:blipFill>
        <p:spPr>
          <a:xfrm>
            <a:off x="1935537" y="4092544"/>
            <a:ext cx="2076922" cy="747428"/>
          </a:xfrm>
          <a:prstGeom prst="rect">
            <a:avLst/>
          </a:prstGeom>
        </p:spPr>
      </p:pic>
    </p:spTree>
    <p:extLst>
      <p:ext uri="{BB962C8B-B14F-4D97-AF65-F5344CB8AC3E}">
        <p14:creationId xmlns:p14="http://schemas.microsoft.com/office/powerpoint/2010/main" val="3973237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A185F2C-D551-C1EC-AA70-FA0C96B1AFAB}"/>
              </a:ext>
            </a:extLst>
          </p:cNvPr>
          <p:cNvSpPr>
            <a:spLocks noGrp="1"/>
          </p:cNvSpPr>
          <p:nvPr>
            <p:ph type="body" sz="quarter" idx="15"/>
          </p:nvPr>
        </p:nvSpPr>
        <p:spPr/>
        <p:txBody>
          <a:bodyPr/>
          <a:lstStyle/>
          <a:p>
            <a:r>
              <a:rPr lang="en-AU" dirty="0"/>
              <a:t>Technical requirements</a:t>
            </a:r>
            <a:endParaRPr lang="en-US" dirty="0"/>
          </a:p>
        </p:txBody>
      </p:sp>
      <p:sp>
        <p:nvSpPr>
          <p:cNvPr id="7" name="TextBox 6">
            <a:extLst>
              <a:ext uri="{FF2B5EF4-FFF2-40B4-BE49-F238E27FC236}">
                <a16:creationId xmlns:a16="http://schemas.microsoft.com/office/drawing/2014/main" id="{D3BD4896-8506-6649-5769-049A1D47C66C}"/>
              </a:ext>
            </a:extLst>
          </p:cNvPr>
          <p:cNvSpPr txBox="1"/>
          <p:nvPr/>
        </p:nvSpPr>
        <p:spPr>
          <a:xfrm>
            <a:off x="3775401" y="2633460"/>
            <a:ext cx="7806812" cy="2082621"/>
          </a:xfrm>
          <a:prstGeom prst="rect">
            <a:avLst/>
          </a:prstGeom>
          <a:noFill/>
        </p:spPr>
        <p:txBody>
          <a:bodyPr wrap="square">
            <a:spAutoFit/>
          </a:bodyPr>
          <a:lstStyle/>
          <a:p>
            <a:pPr marL="12065" marR="196850">
              <a:spcBef>
                <a:spcPts val="105"/>
              </a:spcBef>
              <a:tabLst>
                <a:tab pos="355600" algn="l"/>
                <a:tab pos="356235" algn="l"/>
              </a:tabLst>
            </a:pPr>
            <a:r>
              <a:rPr lang="en-US" sz="1800" b="1" spc="-5" dirty="0">
                <a:solidFill>
                  <a:srgbClr val="074556"/>
                </a:solidFill>
                <a:latin typeface="Satoshi" pitchFamily="2" charset="77"/>
                <a:cs typeface="Calibri"/>
              </a:rPr>
              <a:t>The app is compatible with:</a:t>
            </a:r>
          </a:p>
          <a:p>
            <a:pPr marL="297815" marR="196850" indent="-285750">
              <a:spcBef>
                <a:spcPts val="105"/>
              </a:spcBef>
              <a:buFont typeface="Arial"/>
              <a:buChar char="•"/>
              <a:tabLst>
                <a:tab pos="355600" algn="l"/>
                <a:tab pos="356235" algn="l"/>
              </a:tabLst>
            </a:pPr>
            <a:r>
              <a:rPr lang="en-US" sz="1800" spc="-5" dirty="0">
                <a:solidFill>
                  <a:srgbClr val="074556"/>
                </a:solidFill>
                <a:latin typeface="Satoshi" pitchFamily="2" charset="77"/>
                <a:cs typeface="Calibri"/>
              </a:rPr>
              <a:t>iPhone and requires iOS 11.4 or later</a:t>
            </a:r>
            <a:endParaRPr lang="en-US" sz="1800" dirty="0">
              <a:solidFill>
                <a:srgbClr val="074556"/>
              </a:solidFill>
              <a:latin typeface="Satoshi" pitchFamily="2" charset="77"/>
            </a:endParaRPr>
          </a:p>
          <a:p>
            <a:pPr marL="297815" marR="196850" indent="-285750">
              <a:spcBef>
                <a:spcPts val="105"/>
              </a:spcBef>
              <a:buFont typeface="Arial"/>
              <a:buChar char="•"/>
              <a:tabLst>
                <a:tab pos="355600" algn="l"/>
                <a:tab pos="356235" algn="l"/>
              </a:tabLst>
            </a:pPr>
            <a:r>
              <a:rPr lang="en-US" sz="1800" spc="-5" dirty="0">
                <a:solidFill>
                  <a:srgbClr val="074556"/>
                </a:solidFill>
                <a:latin typeface="Satoshi" pitchFamily="2" charset="77"/>
                <a:cs typeface="Calibri"/>
              </a:rPr>
              <a:t>Android phones and requires Android 8.0</a:t>
            </a:r>
          </a:p>
          <a:p>
            <a:pPr marL="12065" marR="196850">
              <a:spcBef>
                <a:spcPts val="105"/>
              </a:spcBef>
              <a:tabLst>
                <a:tab pos="355600" algn="l"/>
                <a:tab pos="356235" algn="l"/>
              </a:tabLst>
            </a:pPr>
            <a:endParaRPr lang="en-US" sz="1800" spc="-5" dirty="0">
              <a:solidFill>
                <a:srgbClr val="074556"/>
              </a:solidFill>
              <a:latin typeface="Satoshi" pitchFamily="2" charset="77"/>
              <a:cs typeface="Calibri"/>
            </a:endParaRPr>
          </a:p>
          <a:p>
            <a:pPr marL="12065" marR="196850">
              <a:spcBef>
                <a:spcPts val="105"/>
              </a:spcBef>
              <a:tabLst>
                <a:tab pos="355600" algn="l"/>
                <a:tab pos="356235" algn="l"/>
              </a:tabLst>
            </a:pPr>
            <a:r>
              <a:rPr lang="en-US" sz="1800" spc="-5" dirty="0">
                <a:solidFill>
                  <a:srgbClr val="074556"/>
                </a:solidFill>
                <a:latin typeface="Satoshi" pitchFamily="2" charset="77"/>
                <a:cs typeface="Calibri"/>
              </a:rPr>
              <a:t>Speak to your IT department about whitelisting the email address used to send emails from the app to make sure that your employees receive them. All emails are sent from: </a:t>
            </a:r>
            <a:r>
              <a:rPr lang="en-US" sz="1800" spc="-5" dirty="0">
                <a:solidFill>
                  <a:srgbClr val="074556"/>
                </a:solidFill>
                <a:latin typeface="Satoshi" pitchFamily="2" charset="77"/>
                <a:cs typeface="Calibri"/>
                <a:hlinkClick r:id="rId2">
                  <a:extLst>
                    <a:ext uri="{A12FA001-AC4F-418D-AE19-62706E023703}">
                      <ahyp:hlinkClr xmlns:ahyp="http://schemas.microsoft.com/office/drawing/2018/hyperlinkcolor" val="tx"/>
                    </a:ext>
                  </a:extLst>
                </a:hlinkClick>
              </a:rPr>
              <a:t>converge-no-reply@customersupport.team</a:t>
            </a:r>
            <a:r>
              <a:rPr lang="en-US" sz="1800" spc="-5" dirty="0">
                <a:solidFill>
                  <a:srgbClr val="074556"/>
                </a:solidFill>
                <a:latin typeface="Satoshi" pitchFamily="2" charset="77"/>
                <a:cs typeface="Calibri"/>
              </a:rPr>
              <a:t> </a:t>
            </a:r>
          </a:p>
        </p:txBody>
      </p:sp>
      <p:sp>
        <p:nvSpPr>
          <p:cNvPr id="12" name="TextBox 11">
            <a:extLst>
              <a:ext uri="{FF2B5EF4-FFF2-40B4-BE49-F238E27FC236}">
                <a16:creationId xmlns:a16="http://schemas.microsoft.com/office/drawing/2014/main" id="{DE633385-4977-794F-E2A6-682589E7B20D}"/>
              </a:ext>
            </a:extLst>
          </p:cNvPr>
          <p:cNvSpPr txBox="1"/>
          <p:nvPr/>
        </p:nvSpPr>
        <p:spPr>
          <a:xfrm>
            <a:off x="522914" y="1305119"/>
            <a:ext cx="890174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tabLst>
                <a:tab pos="355600" algn="l"/>
                <a:tab pos="356235" algn="l"/>
              </a:tabLst>
            </a:pPr>
            <a:r>
              <a:rPr lang="en-US" sz="1800" b="1" spc="-5" dirty="0">
                <a:solidFill>
                  <a:srgbClr val="00A345"/>
                </a:solidFill>
                <a:latin typeface="Satoshi" pitchFamily="2" charset="77"/>
                <a:ea typeface="+mn-lt"/>
                <a:cs typeface="+mn-lt"/>
              </a:rPr>
              <a:t>The Converge App is freely available in the App Store and the Play Store so there is nothing for you to do to make it available to your employees. </a:t>
            </a:r>
          </a:p>
        </p:txBody>
      </p:sp>
      <p:pic>
        <p:nvPicPr>
          <p:cNvPr id="3" name="Picture 2" descr="A black rectangular sign with white text and a logo&#10;&#10;Description automatically generated">
            <a:hlinkClick r:id="rId3"/>
            <a:extLst>
              <a:ext uri="{FF2B5EF4-FFF2-40B4-BE49-F238E27FC236}">
                <a16:creationId xmlns:a16="http://schemas.microsoft.com/office/drawing/2014/main" id="{C15C15F8-42B5-5D4A-C0B2-65777CFA282F}"/>
              </a:ext>
            </a:extLst>
          </p:cNvPr>
          <p:cNvPicPr>
            <a:picLocks noChangeAspect="1"/>
          </p:cNvPicPr>
          <p:nvPr/>
        </p:nvPicPr>
        <p:blipFill>
          <a:blip r:embed="rId4" cstate="hqprint">
            <a:extLst>
              <a:ext uri="{28A0092B-C50C-407E-A947-70E740481C1C}">
                <a14:useLocalDpi xmlns:a14="http://schemas.microsoft.com/office/drawing/2010/main"/>
              </a:ext>
            </a:extLst>
          </a:blip>
          <a:srcRect/>
          <a:stretch/>
        </p:blipFill>
        <p:spPr>
          <a:xfrm>
            <a:off x="522913" y="2633460"/>
            <a:ext cx="2719635" cy="1018330"/>
          </a:xfrm>
          <a:prstGeom prst="rect">
            <a:avLst/>
          </a:prstGeom>
        </p:spPr>
      </p:pic>
      <p:pic>
        <p:nvPicPr>
          <p:cNvPr id="4" name="Picture 3" descr="A black rectangular sign with white text and a logo&#10;&#10;Description automatically generated">
            <a:hlinkClick r:id="rId5"/>
            <a:extLst>
              <a:ext uri="{FF2B5EF4-FFF2-40B4-BE49-F238E27FC236}">
                <a16:creationId xmlns:a16="http://schemas.microsoft.com/office/drawing/2014/main" id="{5D19CD34-3113-7329-D2EE-AC047104FF8C}"/>
              </a:ext>
            </a:extLst>
          </p:cNvPr>
          <p:cNvPicPr>
            <a:picLocks noChangeAspect="1"/>
          </p:cNvPicPr>
          <p:nvPr/>
        </p:nvPicPr>
        <p:blipFill>
          <a:blip r:embed="rId6" cstate="hqprint">
            <a:extLst>
              <a:ext uri="{28A0092B-C50C-407E-A947-70E740481C1C}">
                <a14:useLocalDpi xmlns:a14="http://schemas.microsoft.com/office/drawing/2010/main"/>
              </a:ext>
            </a:extLst>
          </a:blip>
          <a:srcRect/>
          <a:stretch/>
        </p:blipFill>
        <p:spPr>
          <a:xfrm>
            <a:off x="522913" y="3680590"/>
            <a:ext cx="2719635" cy="1067658"/>
          </a:xfrm>
          <a:prstGeom prst="rect">
            <a:avLst/>
          </a:prstGeom>
        </p:spPr>
      </p:pic>
    </p:spTree>
    <p:extLst>
      <p:ext uri="{BB962C8B-B14F-4D97-AF65-F5344CB8AC3E}">
        <p14:creationId xmlns:p14="http://schemas.microsoft.com/office/powerpoint/2010/main" val="2664177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65F0D0D-4E80-554C-953D-C206103468BD}"/>
              </a:ext>
            </a:extLst>
          </p:cNvPr>
          <p:cNvSpPr>
            <a:spLocks noGrp="1"/>
          </p:cNvSpPr>
          <p:nvPr>
            <p:ph type="body" sz="quarter" idx="15"/>
          </p:nvPr>
        </p:nvSpPr>
        <p:spPr/>
        <p:txBody>
          <a:bodyPr/>
          <a:lstStyle/>
          <a:p>
            <a:r>
              <a:rPr lang="en-AU" dirty="0"/>
              <a:t>Data privacy and security</a:t>
            </a:r>
            <a:endParaRPr lang="en-US" dirty="0"/>
          </a:p>
        </p:txBody>
      </p:sp>
      <p:sp>
        <p:nvSpPr>
          <p:cNvPr id="15" name="AutoShape 3" descr="jpeg">
            <a:extLst>
              <a:ext uri="{FF2B5EF4-FFF2-40B4-BE49-F238E27FC236}">
                <a16:creationId xmlns:a16="http://schemas.microsoft.com/office/drawing/2014/main" id="{91B6E7E3-C64B-A04C-DA8F-0E3DB47DC14C}"/>
              </a:ext>
            </a:extLst>
          </p:cNvPr>
          <p:cNvSpPr>
            <a:spLocks noChangeAspect="1" noChangeArrowheads="1"/>
          </p:cNvSpPr>
          <p:nvPr/>
        </p:nvSpPr>
        <p:spPr bwMode="auto">
          <a:xfrm>
            <a:off x="12567853" y="536243"/>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1" name="TextBox 10">
            <a:extLst>
              <a:ext uri="{FF2B5EF4-FFF2-40B4-BE49-F238E27FC236}">
                <a16:creationId xmlns:a16="http://schemas.microsoft.com/office/drawing/2014/main" id="{B3746B3E-C437-7EEA-640A-90F801FF2D18}"/>
              </a:ext>
            </a:extLst>
          </p:cNvPr>
          <p:cNvSpPr txBox="1"/>
          <p:nvPr/>
        </p:nvSpPr>
        <p:spPr>
          <a:xfrm>
            <a:off x="522914" y="1305119"/>
            <a:ext cx="9707502"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tabLst>
                <a:tab pos="355600" algn="l"/>
                <a:tab pos="356235" algn="l"/>
              </a:tabLst>
            </a:pPr>
            <a:r>
              <a:rPr lang="en-US" sz="1800" b="1" spc="-5" dirty="0">
                <a:solidFill>
                  <a:srgbClr val="00A345"/>
                </a:solidFill>
                <a:latin typeface="Satoshi" pitchFamily="2" charset="77"/>
                <a:ea typeface="+mn-lt"/>
                <a:cs typeface="+mn-lt"/>
              </a:rPr>
              <a:t>We handle your employee's personal information in accordance with all relevant privacy laws, support your regulatory requirements, and solely use personal information for the purposes of the work we are engaged to do by you.</a:t>
            </a:r>
          </a:p>
        </p:txBody>
      </p:sp>
      <p:sp>
        <p:nvSpPr>
          <p:cNvPr id="12" name="TextBox 11">
            <a:extLst>
              <a:ext uri="{FF2B5EF4-FFF2-40B4-BE49-F238E27FC236}">
                <a16:creationId xmlns:a16="http://schemas.microsoft.com/office/drawing/2014/main" id="{D70BFC66-6613-C286-7AC6-F7928BA63553}"/>
              </a:ext>
            </a:extLst>
          </p:cNvPr>
          <p:cNvSpPr txBox="1"/>
          <p:nvPr/>
        </p:nvSpPr>
        <p:spPr>
          <a:xfrm>
            <a:off x="522914" y="2446158"/>
            <a:ext cx="10305031" cy="1384995"/>
          </a:xfrm>
          <a:prstGeom prst="rect">
            <a:avLst/>
          </a:prstGeom>
          <a:noFill/>
        </p:spPr>
        <p:txBody>
          <a:bodyPr wrap="square">
            <a:spAutoFit/>
          </a:bodyPr>
          <a:lstStyle/>
          <a:p>
            <a:pPr>
              <a:tabLst>
                <a:tab pos="355600" algn="l"/>
                <a:tab pos="356235" algn="l"/>
              </a:tabLst>
            </a:pPr>
            <a:r>
              <a:rPr lang="en-US" sz="1400" spc="-5" dirty="0">
                <a:solidFill>
                  <a:srgbClr val="074556"/>
                </a:solidFill>
                <a:latin typeface="Satoshi" pitchFamily="2" charset="77"/>
                <a:ea typeface="+mn-lt"/>
                <a:cs typeface="+mn-lt"/>
              </a:rPr>
              <a:t>We do not collect information without the explicit, informed consent of employees. We will ensure our platform aligns with the privacy framework and information security policies and procedures and that our infrastructure and services </a:t>
            </a:r>
            <a:r>
              <a:rPr lang="en-PH" sz="1400" spc="-5" dirty="0">
                <a:solidFill>
                  <a:srgbClr val="074556"/>
                </a:solidFill>
                <a:latin typeface="Satoshi" pitchFamily="2" charset="77"/>
                <a:ea typeface="+mn-lt"/>
                <a:cs typeface="+mn-lt"/>
              </a:rPr>
              <a:t>comply with the relevant Personal Data Protection Acts (PDPA) </a:t>
            </a:r>
            <a:r>
              <a:rPr lang="en-US" sz="1400" spc="-5" dirty="0">
                <a:solidFill>
                  <a:srgbClr val="074556"/>
                </a:solidFill>
                <a:latin typeface="Satoshi" pitchFamily="2" charset="77"/>
                <a:ea typeface="+mn-lt"/>
                <a:cs typeface="+mn-lt"/>
              </a:rPr>
              <a:t>and industry best practices to keep your employees’ information secure and to ensure your ongoing compliance with legal and regulatory contracting, reporting, and ongoing oversight obligations.</a:t>
            </a:r>
          </a:p>
          <a:p>
            <a:pPr>
              <a:tabLst>
                <a:tab pos="355600" algn="l"/>
                <a:tab pos="356235" algn="l"/>
              </a:tabLst>
            </a:pPr>
            <a:endParaRPr lang="en-US" sz="1400" spc="-5" dirty="0">
              <a:solidFill>
                <a:srgbClr val="074556"/>
              </a:solidFill>
              <a:latin typeface="Satoshi" pitchFamily="2" charset="77"/>
              <a:ea typeface="+mn-lt"/>
              <a:cs typeface="+mn-lt"/>
            </a:endParaRPr>
          </a:p>
          <a:p>
            <a:pPr>
              <a:tabLst>
                <a:tab pos="355600" algn="l"/>
                <a:tab pos="356235" algn="l"/>
              </a:tabLst>
            </a:pPr>
            <a:r>
              <a:rPr lang="en-PH" sz="1400" b="1" spc="-5" dirty="0">
                <a:solidFill>
                  <a:srgbClr val="00A345"/>
                </a:solidFill>
                <a:latin typeface="Satoshi" pitchFamily="2" charset="77"/>
                <a:ea typeface="+mn-lt"/>
                <a:cs typeface="+mn-lt"/>
              </a:rPr>
              <a:t>Our privacy policy can be reviewed online at </a:t>
            </a:r>
            <a:r>
              <a:rPr lang="en-PH" sz="1400" b="1" spc="-5" dirty="0">
                <a:solidFill>
                  <a:srgbClr val="074556"/>
                </a:solidFill>
                <a:latin typeface="Satoshi" pitchFamily="2" charset="77"/>
                <a:ea typeface="+mn-lt"/>
                <a:cs typeface="+mn-lt"/>
                <a:hlinkClick r:id="rId3">
                  <a:extLst>
                    <a:ext uri="{A12FA001-AC4F-418D-AE19-62706E023703}">
                      <ahyp:hlinkClr xmlns:ahyp="http://schemas.microsoft.com/office/drawing/2018/hyperlinkcolor" val="tx"/>
                    </a:ext>
                  </a:extLst>
                </a:hlinkClick>
              </a:rPr>
              <a:t>https://</a:t>
            </a:r>
            <a:r>
              <a:rPr lang="en-PH" sz="1400" b="1" spc="-5" dirty="0" err="1">
                <a:solidFill>
                  <a:srgbClr val="074556"/>
                </a:solidFill>
                <a:latin typeface="Satoshi" pitchFamily="2" charset="77"/>
                <a:ea typeface="+mn-lt"/>
                <a:cs typeface="+mn-lt"/>
                <a:hlinkClick r:id="rId3">
                  <a:extLst>
                    <a:ext uri="{A12FA001-AC4F-418D-AE19-62706E023703}">
                      <ahyp:hlinkClr xmlns:ahyp="http://schemas.microsoft.com/office/drawing/2018/hyperlinkcolor" val="tx"/>
                    </a:ext>
                  </a:extLst>
                </a:hlinkClick>
              </a:rPr>
              <a:t>convergeinternational.com.au</a:t>
            </a:r>
            <a:r>
              <a:rPr lang="en-PH" sz="1400" b="1" spc="-5" dirty="0">
                <a:solidFill>
                  <a:srgbClr val="074556"/>
                </a:solidFill>
                <a:latin typeface="Satoshi" pitchFamily="2" charset="77"/>
                <a:ea typeface="+mn-lt"/>
                <a:cs typeface="+mn-lt"/>
                <a:hlinkClick r:id="rId3">
                  <a:extLst>
                    <a:ext uri="{A12FA001-AC4F-418D-AE19-62706E023703}">
                      <ahyp:hlinkClr xmlns:ahyp="http://schemas.microsoft.com/office/drawing/2018/hyperlinkcolor" val="tx"/>
                    </a:ext>
                  </a:extLst>
                </a:hlinkClick>
              </a:rPr>
              <a:t>/privacy-policy</a:t>
            </a:r>
            <a:endParaRPr lang="en-PH" sz="1400" b="1" spc="-5" dirty="0">
              <a:solidFill>
                <a:srgbClr val="074556"/>
              </a:solidFill>
              <a:latin typeface="Satoshi" pitchFamily="2" charset="77"/>
            </a:endParaRPr>
          </a:p>
        </p:txBody>
      </p:sp>
      <p:pic>
        <p:nvPicPr>
          <p:cNvPr id="28" name="Picture 27">
            <a:extLst>
              <a:ext uri="{FF2B5EF4-FFF2-40B4-BE49-F238E27FC236}">
                <a16:creationId xmlns:a16="http://schemas.microsoft.com/office/drawing/2014/main" id="{96BA1707-B917-2B86-3C68-9E77D0DF2C8C}"/>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5574768" y="4129875"/>
            <a:ext cx="1042463" cy="991481"/>
          </a:xfrm>
          <a:prstGeom prst="ellipse">
            <a:avLst/>
          </a:prstGeom>
          <a:noFill/>
          <a:extLst>
            <a:ext uri="{909E8E84-426E-40DD-AFC4-6F175D3DCCD1}">
              <a14:hiddenFill xmlns:a14="http://schemas.microsoft.com/office/drawing/2010/main">
                <a:solidFill>
                  <a:srgbClr val="FFFFFF"/>
                </a:solidFill>
              </a14:hiddenFill>
            </a:ext>
          </a:extLst>
        </p:spPr>
      </p:pic>
      <p:sp>
        <p:nvSpPr>
          <p:cNvPr id="30" name="object 3">
            <a:extLst>
              <a:ext uri="{FF2B5EF4-FFF2-40B4-BE49-F238E27FC236}">
                <a16:creationId xmlns:a16="http://schemas.microsoft.com/office/drawing/2014/main" id="{D779CB82-4801-455B-27D3-CC44E5788D43}"/>
              </a:ext>
            </a:extLst>
          </p:cNvPr>
          <p:cNvSpPr txBox="1"/>
          <p:nvPr/>
        </p:nvSpPr>
        <p:spPr>
          <a:xfrm>
            <a:off x="1582341" y="5175194"/>
            <a:ext cx="2414002" cy="684496"/>
          </a:xfrm>
          <a:prstGeom prst="rect">
            <a:avLst/>
          </a:prstGeom>
        </p:spPr>
        <p:txBody>
          <a:bodyPr vert="horz" wrap="square" lIns="0" tIns="7316"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PH" sz="1100" dirty="0" err="1">
                <a:solidFill>
                  <a:srgbClr val="074556"/>
                </a:solidFill>
                <a:latin typeface="Satoshi" pitchFamily="2" charset="77"/>
              </a:rPr>
              <a:t>Converge’s</a:t>
            </a:r>
            <a:r>
              <a:rPr lang="en-PH" sz="1100" dirty="0">
                <a:solidFill>
                  <a:srgbClr val="074556"/>
                </a:solidFill>
                <a:latin typeface="Satoshi" pitchFamily="2" charset="77"/>
              </a:rPr>
              <a:t> ISMS and security management practices are aligned with the best in class ISO 27001:2013 international security standard.</a:t>
            </a:r>
            <a:endParaRPr lang="en-US" sz="1100" dirty="0">
              <a:solidFill>
                <a:srgbClr val="074556"/>
              </a:solidFill>
              <a:latin typeface="Satoshi" pitchFamily="2" charset="77"/>
            </a:endParaRPr>
          </a:p>
        </p:txBody>
      </p:sp>
      <p:sp>
        <p:nvSpPr>
          <p:cNvPr id="33" name="object 3">
            <a:extLst>
              <a:ext uri="{FF2B5EF4-FFF2-40B4-BE49-F238E27FC236}">
                <a16:creationId xmlns:a16="http://schemas.microsoft.com/office/drawing/2014/main" id="{B94D64A0-AA77-40D3-3BCC-CC7E1D4E421F}"/>
              </a:ext>
            </a:extLst>
          </p:cNvPr>
          <p:cNvSpPr txBox="1"/>
          <p:nvPr/>
        </p:nvSpPr>
        <p:spPr>
          <a:xfrm>
            <a:off x="4794846" y="5175193"/>
            <a:ext cx="2602306" cy="345942"/>
          </a:xfrm>
          <a:prstGeom prst="rect">
            <a:avLst/>
          </a:prstGeom>
        </p:spPr>
        <p:txBody>
          <a:bodyPr vert="horz" wrap="square" lIns="0" tIns="7316"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PH" sz="1100" dirty="0">
                <a:solidFill>
                  <a:srgbClr val="074556"/>
                </a:solidFill>
                <a:latin typeface="Satoshi" pitchFamily="2" charset="77"/>
              </a:rPr>
              <a:t>Converge adheres to GDPR, APEC CPBR, and all relevant local laws and regulations.</a:t>
            </a:r>
            <a:endParaRPr lang="en-US" sz="1100" dirty="0">
              <a:solidFill>
                <a:srgbClr val="074556"/>
              </a:solidFill>
              <a:latin typeface="Satoshi" pitchFamily="2" charset="77"/>
            </a:endParaRPr>
          </a:p>
        </p:txBody>
      </p:sp>
      <p:sp>
        <p:nvSpPr>
          <p:cNvPr id="34" name="object 3">
            <a:extLst>
              <a:ext uri="{FF2B5EF4-FFF2-40B4-BE49-F238E27FC236}">
                <a16:creationId xmlns:a16="http://schemas.microsoft.com/office/drawing/2014/main" id="{3A5056A1-7BF7-BAAF-4839-418B2F632D01}"/>
              </a:ext>
            </a:extLst>
          </p:cNvPr>
          <p:cNvSpPr txBox="1"/>
          <p:nvPr/>
        </p:nvSpPr>
        <p:spPr>
          <a:xfrm>
            <a:off x="8133440" y="5175193"/>
            <a:ext cx="2414002" cy="684496"/>
          </a:xfrm>
          <a:prstGeom prst="rect">
            <a:avLst/>
          </a:prstGeom>
        </p:spPr>
        <p:txBody>
          <a:bodyPr vert="horz" wrap="square" lIns="0" tIns="7316"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PH" sz="1100" dirty="0">
                <a:solidFill>
                  <a:srgbClr val="074556"/>
                </a:solidFill>
                <a:latin typeface="Satoshi" pitchFamily="2" charset="77"/>
              </a:rPr>
              <a:t>Our quality management system has been developed in accordance with ISO 13485:2016 best practice medical device regulatory requirements.</a:t>
            </a:r>
            <a:endParaRPr lang="en-US" sz="1100" dirty="0">
              <a:solidFill>
                <a:srgbClr val="074556"/>
              </a:solidFill>
              <a:latin typeface="Satoshi" pitchFamily="2" charset="77"/>
            </a:endParaRPr>
          </a:p>
        </p:txBody>
      </p:sp>
      <p:pic>
        <p:nvPicPr>
          <p:cNvPr id="29" name="Picture 28" descr="Pristem gets ISO 13485:2016 Certification |">
            <a:extLst>
              <a:ext uri="{FF2B5EF4-FFF2-40B4-BE49-F238E27FC236}">
                <a16:creationId xmlns:a16="http://schemas.microsoft.com/office/drawing/2014/main" id="{71B55478-C241-10CA-E42C-F6D7E34F52E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836657" y="4129875"/>
            <a:ext cx="1007569" cy="1007569"/>
          </a:xfrm>
          <a:prstGeom prst="ellipse">
            <a:avLst/>
          </a:prstGeom>
          <a:noFill/>
          <a:extLst>
            <a:ext uri="{909E8E84-426E-40DD-AFC4-6F175D3DCCD1}">
              <a14:hiddenFill xmlns:a14="http://schemas.microsoft.com/office/drawing/2010/main">
                <a:solidFill>
                  <a:srgbClr val="FFFFFF"/>
                </a:solidFill>
              </a14:hiddenFill>
            </a:ext>
          </a:extLst>
        </p:spPr>
      </p:pic>
      <p:pic>
        <p:nvPicPr>
          <p:cNvPr id="37" name="Picture 36" descr="Image result for iso 27001">
            <a:extLst>
              <a:ext uri="{FF2B5EF4-FFF2-40B4-BE49-F238E27FC236}">
                <a16:creationId xmlns:a16="http://schemas.microsoft.com/office/drawing/2014/main" id="{F0B1BE15-820E-4593-73D0-1C8782932A1B}"/>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324012" y="4126514"/>
            <a:ext cx="957972" cy="981801"/>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0759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690E92-5617-B749-8360-14BEA8F9708B}"/>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626EF9F1-2863-DD67-30B5-39D1CFC8E33A}"/>
              </a:ext>
            </a:extLst>
          </p:cNvPr>
          <p:cNvPicPr>
            <a:picLocks noChangeAspect="1"/>
          </p:cNvPicPr>
          <p:nvPr/>
        </p:nvPicPr>
        <p:blipFill>
          <a:blip r:embed="rId3" cstate="print">
            <a:alphaModFix amt="70000"/>
            <a:extLst>
              <a:ext uri="{28A0092B-C50C-407E-A947-70E740481C1C}">
                <a14:useLocalDpi xmlns:a14="http://schemas.microsoft.com/office/drawing/2010/main"/>
              </a:ext>
            </a:extLst>
          </a:blip>
          <a:srcRect/>
          <a:stretch/>
        </p:blipFill>
        <p:spPr>
          <a:xfrm rot="10800000">
            <a:off x="4584612" y="389"/>
            <a:ext cx="7607387" cy="6857609"/>
          </a:xfrm>
          <a:prstGeom prst="rect">
            <a:avLst/>
          </a:prstGeom>
        </p:spPr>
      </p:pic>
      <p:sp>
        <p:nvSpPr>
          <p:cNvPr id="8" name="object 2">
            <a:extLst>
              <a:ext uri="{FF2B5EF4-FFF2-40B4-BE49-F238E27FC236}">
                <a16:creationId xmlns:a16="http://schemas.microsoft.com/office/drawing/2014/main" id="{ECCC17F9-8D4C-2076-573F-F22E16301B3E}"/>
              </a:ext>
            </a:extLst>
          </p:cNvPr>
          <p:cNvSpPr/>
          <p:nvPr/>
        </p:nvSpPr>
        <p:spPr>
          <a:xfrm>
            <a:off x="0" y="-1617"/>
            <a:ext cx="4903304" cy="6859618"/>
          </a:xfrm>
          <a:custGeom>
            <a:avLst/>
            <a:gdLst/>
            <a:ahLst/>
            <a:cxnLst/>
            <a:rect l="l" t="t" r="r" b="b"/>
            <a:pathLst>
              <a:path w="8083550" h="11308715">
                <a:moveTo>
                  <a:pt x="7559977" y="0"/>
                </a:moveTo>
                <a:lnTo>
                  <a:pt x="0" y="0"/>
                </a:lnTo>
                <a:lnTo>
                  <a:pt x="0" y="11308556"/>
                </a:lnTo>
                <a:lnTo>
                  <a:pt x="7559977" y="11308556"/>
                </a:lnTo>
                <a:lnTo>
                  <a:pt x="7607629" y="11306416"/>
                </a:lnTo>
                <a:lnTo>
                  <a:pt x="7654084" y="11300121"/>
                </a:lnTo>
                <a:lnTo>
                  <a:pt x="7699155" y="11289854"/>
                </a:lnTo>
                <a:lnTo>
                  <a:pt x="7742657" y="11275801"/>
                </a:lnTo>
                <a:lnTo>
                  <a:pt x="7784407" y="11258147"/>
                </a:lnTo>
                <a:lnTo>
                  <a:pt x="7824218" y="11237076"/>
                </a:lnTo>
                <a:lnTo>
                  <a:pt x="7861907" y="11212773"/>
                </a:lnTo>
                <a:lnTo>
                  <a:pt x="7897289" y="11185424"/>
                </a:lnTo>
                <a:lnTo>
                  <a:pt x="7930177" y="11155212"/>
                </a:lnTo>
                <a:lnTo>
                  <a:pt x="7960389" y="11122323"/>
                </a:lnTo>
                <a:lnTo>
                  <a:pt x="7987739" y="11086942"/>
                </a:lnTo>
                <a:lnTo>
                  <a:pt x="8012041" y="11049253"/>
                </a:lnTo>
                <a:lnTo>
                  <a:pt x="8033112" y="11009442"/>
                </a:lnTo>
                <a:lnTo>
                  <a:pt x="8050766" y="10967692"/>
                </a:lnTo>
                <a:lnTo>
                  <a:pt x="8064819" y="10924189"/>
                </a:lnTo>
                <a:lnTo>
                  <a:pt x="8075086" y="10879119"/>
                </a:lnTo>
                <a:lnTo>
                  <a:pt x="8081381" y="10832664"/>
                </a:lnTo>
                <a:lnTo>
                  <a:pt x="8083521" y="10785011"/>
                </a:lnTo>
                <a:lnTo>
                  <a:pt x="8083521" y="523544"/>
                </a:lnTo>
                <a:lnTo>
                  <a:pt x="8081381" y="475891"/>
                </a:lnTo>
                <a:lnTo>
                  <a:pt x="8075086" y="429437"/>
                </a:lnTo>
                <a:lnTo>
                  <a:pt x="8064819" y="384366"/>
                </a:lnTo>
                <a:lnTo>
                  <a:pt x="8050766" y="340863"/>
                </a:lnTo>
                <a:lnTo>
                  <a:pt x="8033112" y="299114"/>
                </a:lnTo>
                <a:lnTo>
                  <a:pt x="8012041" y="259302"/>
                </a:lnTo>
                <a:lnTo>
                  <a:pt x="7987739" y="221613"/>
                </a:lnTo>
                <a:lnTo>
                  <a:pt x="7960389" y="186232"/>
                </a:lnTo>
                <a:lnTo>
                  <a:pt x="7930177" y="153343"/>
                </a:lnTo>
                <a:lnTo>
                  <a:pt x="7897289" y="123131"/>
                </a:lnTo>
                <a:lnTo>
                  <a:pt x="7861907" y="95782"/>
                </a:lnTo>
                <a:lnTo>
                  <a:pt x="7824218" y="71479"/>
                </a:lnTo>
                <a:lnTo>
                  <a:pt x="7784407" y="50408"/>
                </a:lnTo>
                <a:lnTo>
                  <a:pt x="7742657" y="32754"/>
                </a:lnTo>
                <a:lnTo>
                  <a:pt x="7699155" y="18701"/>
                </a:lnTo>
                <a:lnTo>
                  <a:pt x="7654084" y="8435"/>
                </a:lnTo>
                <a:lnTo>
                  <a:pt x="7607629" y="2139"/>
                </a:lnTo>
                <a:lnTo>
                  <a:pt x="7559977" y="0"/>
                </a:lnTo>
                <a:close/>
              </a:path>
            </a:pathLst>
          </a:custGeom>
          <a:solidFill>
            <a:srgbClr val="074556"/>
          </a:solidFill>
        </p:spPr>
        <p:txBody>
          <a:bodyPr wrap="square" lIns="0" tIns="0" rIns="0" bIns="0" rtlCol="0"/>
          <a:lstStyle/>
          <a:p>
            <a:endParaRPr sz="1092"/>
          </a:p>
        </p:txBody>
      </p:sp>
      <p:sp>
        <p:nvSpPr>
          <p:cNvPr id="12" name="TextBox 11">
            <a:extLst>
              <a:ext uri="{FF2B5EF4-FFF2-40B4-BE49-F238E27FC236}">
                <a16:creationId xmlns:a16="http://schemas.microsoft.com/office/drawing/2014/main" id="{7FD628C3-EB7D-0F6B-280C-65A9003FF920}"/>
              </a:ext>
            </a:extLst>
          </p:cNvPr>
          <p:cNvSpPr txBox="1"/>
          <p:nvPr/>
        </p:nvSpPr>
        <p:spPr>
          <a:xfrm>
            <a:off x="373700" y="2966653"/>
            <a:ext cx="4377780" cy="646331"/>
          </a:xfrm>
          <a:prstGeom prst="rect">
            <a:avLst/>
          </a:prstGeom>
          <a:noFill/>
        </p:spPr>
        <p:txBody>
          <a:bodyPr wrap="square" rtlCol="0">
            <a:spAutoFit/>
          </a:bodyPr>
          <a:lstStyle/>
          <a:p>
            <a:r>
              <a:rPr lang="en-AU" sz="3600" b="1" dirty="0">
                <a:solidFill>
                  <a:schemeClr val="bg1"/>
                </a:solidFill>
                <a:latin typeface="Satoshi" pitchFamily="2" charset="77"/>
              </a:rPr>
              <a:t>Download it </a:t>
            </a:r>
            <a:r>
              <a:rPr lang="en-AU" sz="3600" b="1" dirty="0">
                <a:solidFill>
                  <a:srgbClr val="19F076"/>
                </a:solidFill>
                <a:latin typeface="Satoshi" pitchFamily="2" charset="77"/>
              </a:rPr>
              <a:t>NOW.</a:t>
            </a:r>
          </a:p>
        </p:txBody>
      </p:sp>
      <p:pic>
        <p:nvPicPr>
          <p:cNvPr id="5" name="Picture 4">
            <a:extLst>
              <a:ext uri="{FF2B5EF4-FFF2-40B4-BE49-F238E27FC236}">
                <a16:creationId xmlns:a16="http://schemas.microsoft.com/office/drawing/2014/main" id="{692278AA-5D2F-ECAA-17C3-E45DF7DEADE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468663" y="462588"/>
            <a:ext cx="2603102" cy="1032977"/>
          </a:xfrm>
          <a:prstGeom prst="rect">
            <a:avLst/>
          </a:prstGeom>
        </p:spPr>
      </p:pic>
      <p:sp>
        <p:nvSpPr>
          <p:cNvPr id="2" name="TextBox 1">
            <a:extLst>
              <a:ext uri="{FF2B5EF4-FFF2-40B4-BE49-F238E27FC236}">
                <a16:creationId xmlns:a16="http://schemas.microsoft.com/office/drawing/2014/main" id="{E19F3B48-DD28-5169-012F-ABBFF53F6E07}"/>
              </a:ext>
            </a:extLst>
          </p:cNvPr>
          <p:cNvSpPr txBox="1"/>
          <p:nvPr/>
        </p:nvSpPr>
        <p:spPr>
          <a:xfrm>
            <a:off x="11750574" y="6434590"/>
            <a:ext cx="312906" cy="200055"/>
          </a:xfrm>
          <a:prstGeom prst="rect">
            <a:avLst/>
          </a:prstGeom>
          <a:noFill/>
        </p:spPr>
        <p:txBody>
          <a:bodyPr wrap="none" rtlCol="0">
            <a:spAutoFit/>
          </a:bodyPr>
          <a:lstStyle/>
          <a:p>
            <a:fld id="{9C8FA883-13F7-C448-894C-3B6D6B7F2F25}" type="slidenum">
              <a:rPr lang="en-US" sz="700" smtClean="0">
                <a:latin typeface="Satoshi" pitchFamily="2" charset="77"/>
              </a:rPr>
              <a:t>22</a:t>
            </a:fld>
            <a:endParaRPr lang="en-US" sz="700" dirty="0">
              <a:latin typeface="Satoshi" pitchFamily="2" charset="77"/>
            </a:endParaRPr>
          </a:p>
        </p:txBody>
      </p:sp>
      <p:pic>
        <p:nvPicPr>
          <p:cNvPr id="4" name="Picture 3">
            <a:extLst>
              <a:ext uri="{FF2B5EF4-FFF2-40B4-BE49-F238E27FC236}">
                <a16:creationId xmlns:a16="http://schemas.microsoft.com/office/drawing/2014/main" id="{BB438435-8928-1929-63AD-33A35CD956C2}"/>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a:off x="3976577" y="254921"/>
            <a:ext cx="8867552" cy="6504092"/>
          </a:xfrm>
          <a:prstGeom prst="rect">
            <a:avLst/>
          </a:prstGeom>
        </p:spPr>
      </p:pic>
      <p:sp>
        <p:nvSpPr>
          <p:cNvPr id="9" name="Rectangle: Rounded Corners 8">
            <a:extLst>
              <a:ext uri="{FF2B5EF4-FFF2-40B4-BE49-F238E27FC236}">
                <a16:creationId xmlns:a16="http://schemas.microsoft.com/office/drawing/2014/main" id="{46FE9B33-6476-868D-20FA-71598F12FC9B}"/>
              </a:ext>
            </a:extLst>
          </p:cNvPr>
          <p:cNvSpPr/>
          <p:nvPr/>
        </p:nvSpPr>
        <p:spPr>
          <a:xfrm>
            <a:off x="1363059" y="4079137"/>
            <a:ext cx="2005826" cy="200986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7" name="Picture 6" descr="A qr code on a white background&#10;&#10;Description automatically generated">
            <a:extLst>
              <a:ext uri="{FF2B5EF4-FFF2-40B4-BE49-F238E27FC236}">
                <a16:creationId xmlns:a16="http://schemas.microsoft.com/office/drawing/2014/main" id="{92F15667-6174-FE82-90A5-3E9E14D6D709}"/>
              </a:ext>
            </a:extLst>
          </p:cNvPr>
          <p:cNvPicPr>
            <a:picLocks noChangeAspect="1"/>
          </p:cNvPicPr>
          <p:nvPr/>
        </p:nvPicPr>
        <p:blipFill>
          <a:blip r:embed="rId6"/>
          <a:stretch>
            <a:fillRect/>
          </a:stretch>
        </p:blipFill>
        <p:spPr>
          <a:xfrm>
            <a:off x="1553423" y="4271522"/>
            <a:ext cx="1625097" cy="1625097"/>
          </a:xfrm>
          <a:prstGeom prst="rect">
            <a:avLst/>
          </a:prstGeom>
        </p:spPr>
      </p:pic>
    </p:spTree>
    <p:extLst>
      <p:ext uri="{BB962C8B-B14F-4D97-AF65-F5344CB8AC3E}">
        <p14:creationId xmlns:p14="http://schemas.microsoft.com/office/powerpoint/2010/main" val="732735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F14476BC-3276-239F-0E93-FB4E29F5048B}"/>
              </a:ext>
            </a:extLst>
          </p:cNvPr>
          <p:cNvSpPr/>
          <p:nvPr/>
        </p:nvSpPr>
        <p:spPr>
          <a:xfrm>
            <a:off x="3424887" y="1977779"/>
            <a:ext cx="856135" cy="856136"/>
          </a:xfrm>
          <a:prstGeom prst="ellipse">
            <a:avLst/>
          </a:prstGeom>
          <a:solidFill>
            <a:srgbClr val="19F0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atoshi" pitchFamily="2" charset="77"/>
            </a:endParaRPr>
          </a:p>
        </p:txBody>
      </p:sp>
      <p:sp>
        <p:nvSpPr>
          <p:cNvPr id="4" name="Oval 3">
            <a:extLst>
              <a:ext uri="{FF2B5EF4-FFF2-40B4-BE49-F238E27FC236}">
                <a16:creationId xmlns:a16="http://schemas.microsoft.com/office/drawing/2014/main" id="{4A52CFF1-9776-16A2-2F3A-5F66852AC09E}"/>
              </a:ext>
            </a:extLst>
          </p:cNvPr>
          <p:cNvSpPr/>
          <p:nvPr/>
        </p:nvSpPr>
        <p:spPr>
          <a:xfrm>
            <a:off x="5731074" y="1977779"/>
            <a:ext cx="856135" cy="856136"/>
          </a:xfrm>
          <a:prstGeom prst="ellipse">
            <a:avLst/>
          </a:prstGeom>
          <a:solidFill>
            <a:srgbClr val="19F0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atoshi" pitchFamily="2" charset="77"/>
            </a:endParaRPr>
          </a:p>
        </p:txBody>
      </p:sp>
      <p:sp>
        <p:nvSpPr>
          <p:cNvPr id="5" name="Oval 4">
            <a:extLst>
              <a:ext uri="{FF2B5EF4-FFF2-40B4-BE49-F238E27FC236}">
                <a16:creationId xmlns:a16="http://schemas.microsoft.com/office/drawing/2014/main" id="{7FE22048-7A26-52A5-C55E-78310A5C5B71}"/>
              </a:ext>
            </a:extLst>
          </p:cNvPr>
          <p:cNvSpPr/>
          <p:nvPr/>
        </p:nvSpPr>
        <p:spPr>
          <a:xfrm>
            <a:off x="8031124" y="1977779"/>
            <a:ext cx="856135" cy="856136"/>
          </a:xfrm>
          <a:prstGeom prst="ellipse">
            <a:avLst/>
          </a:prstGeom>
          <a:solidFill>
            <a:srgbClr val="19F0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atoshi" pitchFamily="2" charset="77"/>
            </a:endParaRPr>
          </a:p>
        </p:txBody>
      </p:sp>
      <p:sp>
        <p:nvSpPr>
          <p:cNvPr id="6" name="Oval 5">
            <a:extLst>
              <a:ext uri="{FF2B5EF4-FFF2-40B4-BE49-F238E27FC236}">
                <a16:creationId xmlns:a16="http://schemas.microsoft.com/office/drawing/2014/main" id="{5C905CC1-4D8A-DAED-BB28-7771075BAB74}"/>
              </a:ext>
            </a:extLst>
          </p:cNvPr>
          <p:cNvSpPr/>
          <p:nvPr/>
        </p:nvSpPr>
        <p:spPr>
          <a:xfrm>
            <a:off x="10319706" y="1977779"/>
            <a:ext cx="856135" cy="856136"/>
          </a:xfrm>
          <a:prstGeom prst="ellipse">
            <a:avLst/>
          </a:prstGeom>
          <a:solidFill>
            <a:srgbClr val="19F0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atoshi" pitchFamily="2" charset="77"/>
            </a:endParaRPr>
          </a:p>
        </p:txBody>
      </p:sp>
      <p:sp>
        <p:nvSpPr>
          <p:cNvPr id="19" name="Oval 18">
            <a:extLst>
              <a:ext uri="{FF2B5EF4-FFF2-40B4-BE49-F238E27FC236}">
                <a16:creationId xmlns:a16="http://schemas.microsoft.com/office/drawing/2014/main" id="{25145522-3A9E-09B3-59FE-960D01B2FE1C}"/>
              </a:ext>
            </a:extLst>
          </p:cNvPr>
          <p:cNvSpPr/>
          <p:nvPr/>
        </p:nvSpPr>
        <p:spPr>
          <a:xfrm>
            <a:off x="1142978" y="1977779"/>
            <a:ext cx="856135" cy="856136"/>
          </a:xfrm>
          <a:prstGeom prst="ellipse">
            <a:avLst/>
          </a:prstGeom>
          <a:solidFill>
            <a:srgbClr val="19F0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atoshi" pitchFamily="2" charset="77"/>
            </a:endParaRPr>
          </a:p>
        </p:txBody>
      </p:sp>
      <p:sp>
        <p:nvSpPr>
          <p:cNvPr id="2" name="Text Placeholder 1">
            <a:extLst>
              <a:ext uri="{FF2B5EF4-FFF2-40B4-BE49-F238E27FC236}">
                <a16:creationId xmlns:a16="http://schemas.microsoft.com/office/drawing/2014/main" id="{C9814A0A-E13A-8059-914B-83D8B1E986AD}"/>
              </a:ext>
            </a:extLst>
          </p:cNvPr>
          <p:cNvSpPr>
            <a:spLocks noGrp="1"/>
          </p:cNvSpPr>
          <p:nvPr>
            <p:ph type="body" sz="quarter" idx="4294967295"/>
          </p:nvPr>
        </p:nvSpPr>
        <p:spPr>
          <a:xfrm>
            <a:off x="1" y="769796"/>
            <a:ext cx="12200170" cy="782637"/>
          </a:xfrm>
          <a:prstGeom prst="rect">
            <a:avLst/>
          </a:prstGeom>
        </p:spPr>
        <p:txBody>
          <a:bodyPr/>
          <a:lstStyle/>
          <a:p>
            <a:r>
              <a:rPr lang="en-US" sz="3600" b="1" dirty="0">
                <a:solidFill>
                  <a:schemeClr val="bg1"/>
                </a:solidFill>
                <a:latin typeface="Satoshi" pitchFamily="2" charset="77"/>
              </a:rPr>
              <a:t>Step-by-step </a:t>
            </a:r>
            <a:r>
              <a:rPr lang="en-US" sz="3600" b="1" dirty="0">
                <a:solidFill>
                  <a:srgbClr val="19F076"/>
                </a:solidFill>
                <a:latin typeface="Satoshi" pitchFamily="2" charset="77"/>
              </a:rPr>
              <a:t>rollout</a:t>
            </a:r>
          </a:p>
        </p:txBody>
      </p:sp>
      <p:sp>
        <p:nvSpPr>
          <p:cNvPr id="9" name="TextBox 8">
            <a:extLst>
              <a:ext uri="{FF2B5EF4-FFF2-40B4-BE49-F238E27FC236}">
                <a16:creationId xmlns:a16="http://schemas.microsoft.com/office/drawing/2014/main" id="{505A29E1-A3D2-4FC6-EBCA-55CF9D53B95C}"/>
              </a:ext>
            </a:extLst>
          </p:cNvPr>
          <p:cNvSpPr txBox="1"/>
          <p:nvPr/>
        </p:nvSpPr>
        <p:spPr>
          <a:xfrm>
            <a:off x="460265" y="2946781"/>
            <a:ext cx="2184741" cy="32932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600" b="1" dirty="0">
                <a:solidFill>
                  <a:srgbClr val="19F076"/>
                </a:solidFill>
                <a:latin typeface="Satoshi" pitchFamily="2" charset="77"/>
                <a:ea typeface="+mn-lt"/>
                <a:cs typeface="+mn-lt"/>
              </a:rPr>
              <a:t>Get your unique organisation code. </a:t>
            </a:r>
            <a:r>
              <a:rPr lang="en-GB" sz="1600" dirty="0">
                <a:solidFill>
                  <a:schemeClr val="bg1"/>
                </a:solidFill>
                <a:latin typeface="Satoshi Medium" pitchFamily="2" charset="77"/>
                <a:ea typeface="+mn-lt"/>
                <a:cs typeface="+mn-lt"/>
              </a:rPr>
              <a:t>This is how your staff will register with Converge – in the app and on the web. It should have been communicated at the start of your journey with Converge. If you don’t know it, </a:t>
            </a:r>
            <a:r>
              <a:rPr lang="en-GB" sz="1600" dirty="0">
                <a:solidFill>
                  <a:schemeClr val="bg1"/>
                </a:solidFill>
                <a:latin typeface="Satoshi Medium" pitchFamily="2" charset="77"/>
                <a:ea typeface="+mn-lt"/>
                <a:cs typeface="+mn-lt"/>
                <a:hlinkClick r:id="rId2"/>
              </a:rPr>
              <a:t>contact us here</a:t>
            </a:r>
            <a:r>
              <a:rPr lang="en-GB" sz="1600" dirty="0">
                <a:solidFill>
                  <a:schemeClr val="bg1"/>
                </a:solidFill>
                <a:latin typeface="Satoshi Medium" pitchFamily="2" charset="77"/>
                <a:ea typeface="+mn-lt"/>
                <a:cs typeface="+mn-lt"/>
              </a:rPr>
              <a:t>. </a:t>
            </a:r>
            <a:endParaRPr lang="en-US" sz="1600" dirty="0">
              <a:solidFill>
                <a:schemeClr val="bg1"/>
              </a:solidFill>
              <a:latin typeface="Satoshi Medium" pitchFamily="2" charset="77"/>
              <a:ea typeface="Calibri"/>
              <a:cs typeface="Calibri"/>
            </a:endParaRPr>
          </a:p>
        </p:txBody>
      </p:sp>
      <p:sp>
        <p:nvSpPr>
          <p:cNvPr id="10" name="TextBox 9">
            <a:extLst>
              <a:ext uri="{FF2B5EF4-FFF2-40B4-BE49-F238E27FC236}">
                <a16:creationId xmlns:a16="http://schemas.microsoft.com/office/drawing/2014/main" id="{08B9B81D-98A1-0886-FDBC-D275B36BCFDF}"/>
              </a:ext>
            </a:extLst>
          </p:cNvPr>
          <p:cNvSpPr txBox="1"/>
          <p:nvPr/>
        </p:nvSpPr>
        <p:spPr>
          <a:xfrm>
            <a:off x="1142978" y="2049769"/>
            <a:ext cx="856136"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4000" b="1" dirty="0">
                <a:solidFill>
                  <a:srgbClr val="074556"/>
                </a:solidFill>
                <a:latin typeface="Satoshi" pitchFamily="2" charset="77"/>
                <a:ea typeface="+mn-lt"/>
                <a:cs typeface="+mn-lt"/>
              </a:rPr>
              <a:t>1</a:t>
            </a:r>
            <a:endParaRPr lang="en-US" sz="4000" b="1" dirty="0">
              <a:solidFill>
                <a:srgbClr val="074556"/>
              </a:solidFill>
              <a:latin typeface="Satoshi" pitchFamily="2" charset="77"/>
              <a:ea typeface="Calibri"/>
              <a:cs typeface="Calibri"/>
            </a:endParaRPr>
          </a:p>
        </p:txBody>
      </p:sp>
      <p:sp>
        <p:nvSpPr>
          <p:cNvPr id="11" name="TextBox 10">
            <a:extLst>
              <a:ext uri="{FF2B5EF4-FFF2-40B4-BE49-F238E27FC236}">
                <a16:creationId xmlns:a16="http://schemas.microsoft.com/office/drawing/2014/main" id="{4056A504-9445-1694-108A-E966B88F592F}"/>
              </a:ext>
            </a:extLst>
          </p:cNvPr>
          <p:cNvSpPr txBox="1"/>
          <p:nvPr/>
        </p:nvSpPr>
        <p:spPr>
          <a:xfrm>
            <a:off x="2760584" y="2955053"/>
            <a:ext cx="2184741" cy="20621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600" b="1" dirty="0">
                <a:solidFill>
                  <a:srgbClr val="19F076"/>
                </a:solidFill>
                <a:latin typeface="Satoshi" pitchFamily="2" charset="77"/>
                <a:ea typeface="+mn-lt"/>
                <a:cs typeface="+mn-lt"/>
              </a:rPr>
              <a:t>We've created marketing materials for you to promote the Converge App: </a:t>
            </a:r>
            <a:r>
              <a:rPr lang="en-GB" sz="1600" dirty="0">
                <a:solidFill>
                  <a:schemeClr val="bg1"/>
                </a:solidFill>
                <a:latin typeface="Satoshi Medium" pitchFamily="2" charset="77"/>
                <a:ea typeface="+mn-lt"/>
                <a:cs typeface="+mn-lt"/>
              </a:rPr>
              <a:t>email template, posters, digital assets, videos. Find out more on the next slide.</a:t>
            </a:r>
          </a:p>
        </p:txBody>
      </p:sp>
      <p:sp>
        <p:nvSpPr>
          <p:cNvPr id="12" name="TextBox 11">
            <a:extLst>
              <a:ext uri="{FF2B5EF4-FFF2-40B4-BE49-F238E27FC236}">
                <a16:creationId xmlns:a16="http://schemas.microsoft.com/office/drawing/2014/main" id="{46DB5760-1FDD-8475-06FE-E1294EE45E9B}"/>
              </a:ext>
            </a:extLst>
          </p:cNvPr>
          <p:cNvSpPr txBox="1"/>
          <p:nvPr/>
        </p:nvSpPr>
        <p:spPr>
          <a:xfrm>
            <a:off x="3424886" y="2058041"/>
            <a:ext cx="856135"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4000" b="1" dirty="0">
                <a:solidFill>
                  <a:srgbClr val="074556"/>
                </a:solidFill>
                <a:latin typeface="Satoshi" pitchFamily="2" charset="77"/>
                <a:ea typeface="+mn-lt"/>
                <a:cs typeface="+mn-lt"/>
              </a:rPr>
              <a:t>2</a:t>
            </a:r>
            <a:endParaRPr lang="en-US" sz="4000" b="1" dirty="0">
              <a:solidFill>
                <a:srgbClr val="074556"/>
              </a:solidFill>
              <a:latin typeface="Satoshi" pitchFamily="2" charset="77"/>
              <a:ea typeface="Calibri"/>
              <a:cs typeface="Calibri"/>
            </a:endParaRPr>
          </a:p>
        </p:txBody>
      </p:sp>
      <p:sp>
        <p:nvSpPr>
          <p:cNvPr id="13" name="TextBox 12">
            <a:extLst>
              <a:ext uri="{FF2B5EF4-FFF2-40B4-BE49-F238E27FC236}">
                <a16:creationId xmlns:a16="http://schemas.microsoft.com/office/drawing/2014/main" id="{22DCE187-23F8-39EC-523F-6542505A847F}"/>
              </a:ext>
            </a:extLst>
          </p:cNvPr>
          <p:cNvSpPr txBox="1"/>
          <p:nvPr/>
        </p:nvSpPr>
        <p:spPr>
          <a:xfrm>
            <a:off x="5060903" y="2946781"/>
            <a:ext cx="2184741"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600" b="1" dirty="0">
                <a:solidFill>
                  <a:srgbClr val="19F076"/>
                </a:solidFill>
                <a:latin typeface="Satoshi" pitchFamily="2" charset="77"/>
                <a:ea typeface="+mn-lt"/>
                <a:cs typeface="+mn-lt"/>
              </a:rPr>
              <a:t>Invite your employees to download the app </a:t>
            </a:r>
            <a:r>
              <a:rPr lang="en-GB" sz="1600" dirty="0">
                <a:solidFill>
                  <a:schemeClr val="bg1"/>
                </a:solidFill>
                <a:latin typeface="Satoshi Medium" pitchFamily="2" charset="77"/>
                <a:ea typeface="+mn-lt"/>
                <a:cs typeface="+mn-lt"/>
              </a:rPr>
              <a:t>and register with their unique organisation code.</a:t>
            </a:r>
          </a:p>
        </p:txBody>
      </p:sp>
      <p:sp>
        <p:nvSpPr>
          <p:cNvPr id="14" name="TextBox 13">
            <a:extLst>
              <a:ext uri="{FF2B5EF4-FFF2-40B4-BE49-F238E27FC236}">
                <a16:creationId xmlns:a16="http://schemas.microsoft.com/office/drawing/2014/main" id="{9C71C4E4-C925-B200-276E-D97075DEF062}"/>
              </a:ext>
            </a:extLst>
          </p:cNvPr>
          <p:cNvSpPr txBox="1"/>
          <p:nvPr/>
        </p:nvSpPr>
        <p:spPr>
          <a:xfrm>
            <a:off x="5724936" y="2049769"/>
            <a:ext cx="873741"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4000" b="1" dirty="0">
                <a:solidFill>
                  <a:srgbClr val="074556"/>
                </a:solidFill>
                <a:latin typeface="Satoshi" pitchFamily="2" charset="77"/>
                <a:ea typeface="+mn-lt"/>
                <a:cs typeface="+mn-lt"/>
              </a:rPr>
              <a:t>3</a:t>
            </a:r>
            <a:endParaRPr lang="en-US" sz="4000" b="1" dirty="0">
              <a:solidFill>
                <a:srgbClr val="074556"/>
              </a:solidFill>
              <a:latin typeface="Satoshi" pitchFamily="2" charset="77"/>
              <a:ea typeface="Calibri"/>
              <a:cs typeface="Calibri"/>
            </a:endParaRPr>
          </a:p>
        </p:txBody>
      </p:sp>
      <p:sp>
        <p:nvSpPr>
          <p:cNvPr id="15" name="TextBox 14">
            <a:extLst>
              <a:ext uri="{FF2B5EF4-FFF2-40B4-BE49-F238E27FC236}">
                <a16:creationId xmlns:a16="http://schemas.microsoft.com/office/drawing/2014/main" id="{9903D1D7-EAF2-A650-81E2-5917CD077212}"/>
              </a:ext>
            </a:extLst>
          </p:cNvPr>
          <p:cNvSpPr txBox="1"/>
          <p:nvPr/>
        </p:nvSpPr>
        <p:spPr>
          <a:xfrm>
            <a:off x="7361222" y="2955053"/>
            <a:ext cx="2184741"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600" b="1" dirty="0">
                <a:solidFill>
                  <a:srgbClr val="19F076"/>
                </a:solidFill>
                <a:latin typeface="Satoshi" pitchFamily="2" charset="77"/>
                <a:ea typeface="+mn-lt"/>
                <a:cs typeface="+mn-lt"/>
              </a:rPr>
              <a:t>Check out our tips to embed Converge</a:t>
            </a:r>
            <a:r>
              <a:rPr lang="en-GB" sz="1600" b="1" dirty="0">
                <a:solidFill>
                  <a:schemeClr val="bg1"/>
                </a:solidFill>
                <a:latin typeface="Satoshi" pitchFamily="2" charset="77"/>
                <a:ea typeface="+mn-lt"/>
                <a:cs typeface="+mn-lt"/>
              </a:rPr>
              <a:t> </a:t>
            </a:r>
            <a:r>
              <a:rPr lang="en-GB" sz="1600" dirty="0">
                <a:solidFill>
                  <a:schemeClr val="bg1"/>
                </a:solidFill>
                <a:latin typeface="Satoshi Medium" pitchFamily="2" charset="77"/>
                <a:ea typeface="+mn-lt"/>
                <a:cs typeface="+mn-lt"/>
              </a:rPr>
              <a:t>into your culture and ensure your staff make the most of it. </a:t>
            </a:r>
          </a:p>
        </p:txBody>
      </p:sp>
      <p:sp>
        <p:nvSpPr>
          <p:cNvPr id="16" name="TextBox 15">
            <a:extLst>
              <a:ext uri="{FF2B5EF4-FFF2-40B4-BE49-F238E27FC236}">
                <a16:creationId xmlns:a16="http://schemas.microsoft.com/office/drawing/2014/main" id="{8F07B0DA-35F2-7598-05F4-45EB58829820}"/>
              </a:ext>
            </a:extLst>
          </p:cNvPr>
          <p:cNvSpPr txBox="1"/>
          <p:nvPr/>
        </p:nvSpPr>
        <p:spPr>
          <a:xfrm>
            <a:off x="8018850" y="2058041"/>
            <a:ext cx="856135"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4000" b="1" dirty="0">
                <a:solidFill>
                  <a:srgbClr val="074556"/>
                </a:solidFill>
                <a:latin typeface="Satoshi" pitchFamily="2" charset="77"/>
                <a:ea typeface="+mn-lt"/>
                <a:cs typeface="+mn-lt"/>
              </a:rPr>
              <a:t>4</a:t>
            </a:r>
            <a:endParaRPr lang="en-US" sz="4000" b="1" dirty="0">
              <a:solidFill>
                <a:srgbClr val="074556"/>
              </a:solidFill>
              <a:latin typeface="Satoshi" pitchFamily="2" charset="77"/>
              <a:ea typeface="Calibri"/>
              <a:cs typeface="Calibri"/>
            </a:endParaRPr>
          </a:p>
        </p:txBody>
      </p:sp>
      <p:sp>
        <p:nvSpPr>
          <p:cNvPr id="17" name="TextBox 16">
            <a:extLst>
              <a:ext uri="{FF2B5EF4-FFF2-40B4-BE49-F238E27FC236}">
                <a16:creationId xmlns:a16="http://schemas.microsoft.com/office/drawing/2014/main" id="{ACAEF934-961C-8475-88D0-0F8343C2E500}"/>
              </a:ext>
            </a:extLst>
          </p:cNvPr>
          <p:cNvSpPr txBox="1"/>
          <p:nvPr/>
        </p:nvSpPr>
        <p:spPr>
          <a:xfrm>
            <a:off x="9661541" y="2962968"/>
            <a:ext cx="2184741"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600" b="1" dirty="0">
                <a:solidFill>
                  <a:srgbClr val="19F076"/>
                </a:solidFill>
                <a:latin typeface="Satoshi" pitchFamily="2" charset="77"/>
                <a:ea typeface="+mn-lt"/>
                <a:cs typeface="+mn-lt"/>
              </a:rPr>
              <a:t>Access your reports </a:t>
            </a:r>
            <a:r>
              <a:rPr lang="en-GB" sz="1600" dirty="0">
                <a:solidFill>
                  <a:schemeClr val="bg1"/>
                </a:solidFill>
                <a:latin typeface="Satoshi Medium" pitchFamily="2" charset="77"/>
                <a:ea typeface="+mn-lt"/>
                <a:cs typeface="+mn-lt"/>
              </a:rPr>
              <a:t>for company health insights.</a:t>
            </a:r>
          </a:p>
        </p:txBody>
      </p:sp>
      <p:sp>
        <p:nvSpPr>
          <p:cNvPr id="18" name="TextBox 17">
            <a:extLst>
              <a:ext uri="{FF2B5EF4-FFF2-40B4-BE49-F238E27FC236}">
                <a16:creationId xmlns:a16="http://schemas.microsoft.com/office/drawing/2014/main" id="{98254DA5-8157-DA35-1BE0-4D92BE284286}"/>
              </a:ext>
            </a:extLst>
          </p:cNvPr>
          <p:cNvSpPr txBox="1"/>
          <p:nvPr/>
        </p:nvSpPr>
        <p:spPr>
          <a:xfrm>
            <a:off x="10319706" y="2065956"/>
            <a:ext cx="856135"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4000" b="1" dirty="0">
                <a:solidFill>
                  <a:srgbClr val="074556"/>
                </a:solidFill>
                <a:latin typeface="Satoshi" pitchFamily="2" charset="77"/>
                <a:ea typeface="+mn-lt"/>
                <a:cs typeface="+mn-lt"/>
              </a:rPr>
              <a:t>5</a:t>
            </a:r>
            <a:endParaRPr lang="en-US" sz="4000" b="1" dirty="0">
              <a:solidFill>
                <a:srgbClr val="074556"/>
              </a:solidFill>
              <a:latin typeface="Satoshi" pitchFamily="2" charset="77"/>
              <a:ea typeface="Calibri"/>
              <a:cs typeface="Calibri"/>
            </a:endParaRPr>
          </a:p>
        </p:txBody>
      </p:sp>
      <p:cxnSp>
        <p:nvCxnSpPr>
          <p:cNvPr id="7" name="Straight Connector 6">
            <a:extLst>
              <a:ext uri="{FF2B5EF4-FFF2-40B4-BE49-F238E27FC236}">
                <a16:creationId xmlns:a16="http://schemas.microsoft.com/office/drawing/2014/main" id="{F5071B11-4FD3-65AC-7746-70E8C0B037E4}"/>
              </a:ext>
            </a:extLst>
          </p:cNvPr>
          <p:cNvCxnSpPr>
            <a:cxnSpLocks/>
          </p:cNvCxnSpPr>
          <p:nvPr/>
        </p:nvCxnSpPr>
        <p:spPr>
          <a:xfrm>
            <a:off x="2713449" y="2312569"/>
            <a:ext cx="0" cy="2598796"/>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CF685D63-EBED-F0E4-8E61-CD6D0FECF27E}"/>
              </a:ext>
            </a:extLst>
          </p:cNvPr>
          <p:cNvCxnSpPr>
            <a:cxnSpLocks/>
          </p:cNvCxnSpPr>
          <p:nvPr/>
        </p:nvCxnSpPr>
        <p:spPr>
          <a:xfrm>
            <a:off x="5013869" y="2312569"/>
            <a:ext cx="0" cy="2598796"/>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37A0057-6F58-2945-ADD1-3CF1AA937F31}"/>
              </a:ext>
            </a:extLst>
          </p:cNvPr>
          <p:cNvCxnSpPr>
            <a:cxnSpLocks/>
          </p:cNvCxnSpPr>
          <p:nvPr/>
        </p:nvCxnSpPr>
        <p:spPr>
          <a:xfrm>
            <a:off x="7302206" y="2312569"/>
            <a:ext cx="0" cy="2598796"/>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48BD5D87-0F19-B8BF-4773-D7C8F309D7AA}"/>
              </a:ext>
            </a:extLst>
          </p:cNvPr>
          <p:cNvCxnSpPr>
            <a:cxnSpLocks/>
          </p:cNvCxnSpPr>
          <p:nvPr/>
        </p:nvCxnSpPr>
        <p:spPr>
          <a:xfrm>
            <a:off x="9604979" y="2312569"/>
            <a:ext cx="0" cy="2598796"/>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9096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273BB5-9818-C3CA-BE38-256A73107CFE}"/>
            </a:ext>
          </a:extLst>
        </p:cNvPr>
        <p:cNvGrpSpPr/>
        <p:nvPr/>
      </p:nvGrpSpPr>
      <p:grpSpPr>
        <a:xfrm>
          <a:off x="0" y="0"/>
          <a:ext cx="0" cy="0"/>
          <a:chOff x="0" y="0"/>
          <a:chExt cx="0" cy="0"/>
        </a:xfrm>
      </p:grpSpPr>
      <p:sp>
        <p:nvSpPr>
          <p:cNvPr id="8" name="object 2">
            <a:extLst>
              <a:ext uri="{FF2B5EF4-FFF2-40B4-BE49-F238E27FC236}">
                <a16:creationId xmlns:a16="http://schemas.microsoft.com/office/drawing/2014/main" id="{D2CDD008-A5AD-56A2-58CC-BA82952F94D1}"/>
              </a:ext>
            </a:extLst>
          </p:cNvPr>
          <p:cNvSpPr/>
          <p:nvPr/>
        </p:nvSpPr>
        <p:spPr>
          <a:xfrm>
            <a:off x="381401" y="380973"/>
            <a:ext cx="4522968" cy="6095572"/>
          </a:xfrm>
          <a:custGeom>
            <a:avLst/>
            <a:gdLst/>
            <a:ahLst/>
            <a:cxnLst/>
            <a:rect l="l" t="t" r="r" b="b"/>
            <a:pathLst>
              <a:path w="7458709" h="10052050">
                <a:moveTo>
                  <a:pt x="6934595" y="0"/>
                </a:moveTo>
                <a:lnTo>
                  <a:pt x="523544" y="0"/>
                </a:lnTo>
                <a:lnTo>
                  <a:pt x="475891" y="2139"/>
                </a:lnTo>
                <a:lnTo>
                  <a:pt x="429437" y="8435"/>
                </a:lnTo>
                <a:lnTo>
                  <a:pt x="384366" y="18701"/>
                </a:lnTo>
                <a:lnTo>
                  <a:pt x="340863" y="32754"/>
                </a:lnTo>
                <a:lnTo>
                  <a:pt x="299114" y="50408"/>
                </a:lnTo>
                <a:lnTo>
                  <a:pt x="259302" y="71479"/>
                </a:lnTo>
                <a:lnTo>
                  <a:pt x="221613" y="95782"/>
                </a:lnTo>
                <a:lnTo>
                  <a:pt x="186232" y="123131"/>
                </a:lnTo>
                <a:lnTo>
                  <a:pt x="153343" y="153343"/>
                </a:lnTo>
                <a:lnTo>
                  <a:pt x="123131" y="186232"/>
                </a:lnTo>
                <a:lnTo>
                  <a:pt x="95782" y="221613"/>
                </a:lnTo>
                <a:lnTo>
                  <a:pt x="71479" y="259302"/>
                </a:lnTo>
                <a:lnTo>
                  <a:pt x="50408" y="299114"/>
                </a:lnTo>
                <a:lnTo>
                  <a:pt x="32754" y="340863"/>
                </a:lnTo>
                <a:lnTo>
                  <a:pt x="18701" y="384366"/>
                </a:lnTo>
                <a:lnTo>
                  <a:pt x="8435" y="429437"/>
                </a:lnTo>
                <a:lnTo>
                  <a:pt x="2139" y="475891"/>
                </a:lnTo>
                <a:lnTo>
                  <a:pt x="0" y="523544"/>
                </a:lnTo>
                <a:lnTo>
                  <a:pt x="0" y="9528505"/>
                </a:lnTo>
                <a:lnTo>
                  <a:pt x="2139" y="9576158"/>
                </a:lnTo>
                <a:lnTo>
                  <a:pt x="8435" y="9622612"/>
                </a:lnTo>
                <a:lnTo>
                  <a:pt x="18701" y="9667683"/>
                </a:lnTo>
                <a:lnTo>
                  <a:pt x="32754" y="9711186"/>
                </a:lnTo>
                <a:lnTo>
                  <a:pt x="50408" y="9752935"/>
                </a:lnTo>
                <a:lnTo>
                  <a:pt x="71479" y="9792747"/>
                </a:lnTo>
                <a:lnTo>
                  <a:pt x="95782" y="9830436"/>
                </a:lnTo>
                <a:lnTo>
                  <a:pt x="123131" y="9865817"/>
                </a:lnTo>
                <a:lnTo>
                  <a:pt x="153343" y="9898706"/>
                </a:lnTo>
                <a:lnTo>
                  <a:pt x="186232" y="9928918"/>
                </a:lnTo>
                <a:lnTo>
                  <a:pt x="221613" y="9956267"/>
                </a:lnTo>
                <a:lnTo>
                  <a:pt x="259302" y="9980570"/>
                </a:lnTo>
                <a:lnTo>
                  <a:pt x="299114" y="10001641"/>
                </a:lnTo>
                <a:lnTo>
                  <a:pt x="340863" y="10019295"/>
                </a:lnTo>
                <a:lnTo>
                  <a:pt x="384366" y="10033348"/>
                </a:lnTo>
                <a:lnTo>
                  <a:pt x="429437" y="10043614"/>
                </a:lnTo>
                <a:lnTo>
                  <a:pt x="475891" y="10049910"/>
                </a:lnTo>
                <a:lnTo>
                  <a:pt x="523544" y="10052049"/>
                </a:lnTo>
                <a:lnTo>
                  <a:pt x="6934595" y="10052049"/>
                </a:lnTo>
                <a:lnTo>
                  <a:pt x="6982247" y="10049910"/>
                </a:lnTo>
                <a:lnTo>
                  <a:pt x="7028702" y="10043614"/>
                </a:lnTo>
                <a:lnTo>
                  <a:pt x="7073773" y="10033348"/>
                </a:lnTo>
                <a:lnTo>
                  <a:pt x="7117275" y="10019295"/>
                </a:lnTo>
                <a:lnTo>
                  <a:pt x="7159025" y="10001641"/>
                </a:lnTo>
                <a:lnTo>
                  <a:pt x="7198836" y="9980570"/>
                </a:lnTo>
                <a:lnTo>
                  <a:pt x="7236525" y="9956267"/>
                </a:lnTo>
                <a:lnTo>
                  <a:pt x="7271907" y="9928918"/>
                </a:lnTo>
                <a:lnTo>
                  <a:pt x="7304795" y="9898706"/>
                </a:lnTo>
                <a:lnTo>
                  <a:pt x="7335007" y="9865817"/>
                </a:lnTo>
                <a:lnTo>
                  <a:pt x="7362357" y="9830436"/>
                </a:lnTo>
                <a:lnTo>
                  <a:pt x="7386659" y="9792747"/>
                </a:lnTo>
                <a:lnTo>
                  <a:pt x="7407730" y="9752935"/>
                </a:lnTo>
                <a:lnTo>
                  <a:pt x="7425384" y="9711186"/>
                </a:lnTo>
                <a:lnTo>
                  <a:pt x="7439437" y="9667683"/>
                </a:lnTo>
                <a:lnTo>
                  <a:pt x="7449704" y="9622612"/>
                </a:lnTo>
                <a:lnTo>
                  <a:pt x="7455999" y="9576158"/>
                </a:lnTo>
                <a:lnTo>
                  <a:pt x="7458139" y="9528505"/>
                </a:lnTo>
                <a:lnTo>
                  <a:pt x="7458139" y="523544"/>
                </a:lnTo>
                <a:lnTo>
                  <a:pt x="7455999" y="475891"/>
                </a:lnTo>
                <a:lnTo>
                  <a:pt x="7449704" y="429437"/>
                </a:lnTo>
                <a:lnTo>
                  <a:pt x="7439437" y="384366"/>
                </a:lnTo>
                <a:lnTo>
                  <a:pt x="7425384" y="340863"/>
                </a:lnTo>
                <a:lnTo>
                  <a:pt x="7407730" y="299114"/>
                </a:lnTo>
                <a:lnTo>
                  <a:pt x="7386659" y="259302"/>
                </a:lnTo>
                <a:lnTo>
                  <a:pt x="7362357" y="221613"/>
                </a:lnTo>
                <a:lnTo>
                  <a:pt x="7335007" y="186232"/>
                </a:lnTo>
                <a:lnTo>
                  <a:pt x="7304795" y="153343"/>
                </a:lnTo>
                <a:lnTo>
                  <a:pt x="7271907" y="123131"/>
                </a:lnTo>
                <a:lnTo>
                  <a:pt x="7236525" y="95782"/>
                </a:lnTo>
                <a:lnTo>
                  <a:pt x="7198836" y="71479"/>
                </a:lnTo>
                <a:lnTo>
                  <a:pt x="7159025" y="50408"/>
                </a:lnTo>
                <a:lnTo>
                  <a:pt x="7117275" y="32754"/>
                </a:lnTo>
                <a:lnTo>
                  <a:pt x="7073773" y="18701"/>
                </a:lnTo>
                <a:lnTo>
                  <a:pt x="7028702" y="8435"/>
                </a:lnTo>
                <a:lnTo>
                  <a:pt x="6982247" y="2139"/>
                </a:lnTo>
                <a:lnTo>
                  <a:pt x="6934595" y="0"/>
                </a:lnTo>
                <a:close/>
              </a:path>
            </a:pathLst>
          </a:custGeom>
          <a:solidFill>
            <a:srgbClr val="FFFFFF"/>
          </a:solidFill>
        </p:spPr>
        <p:txBody>
          <a:bodyPr wrap="square" lIns="0" tIns="0" rIns="0" bIns="0" rtlCol="0"/>
          <a:lstStyle/>
          <a:p>
            <a:endParaRPr sz="1092">
              <a:latin typeface="Satoshi" pitchFamily="2" charset="77"/>
            </a:endParaRPr>
          </a:p>
        </p:txBody>
      </p:sp>
      <p:sp>
        <p:nvSpPr>
          <p:cNvPr id="15" name="object 23">
            <a:extLst>
              <a:ext uri="{FF2B5EF4-FFF2-40B4-BE49-F238E27FC236}">
                <a16:creationId xmlns:a16="http://schemas.microsoft.com/office/drawing/2014/main" id="{B4C9DB2F-ECDD-5035-614F-5EA85E60322A}"/>
              </a:ext>
            </a:extLst>
          </p:cNvPr>
          <p:cNvSpPr txBox="1"/>
          <p:nvPr/>
        </p:nvSpPr>
        <p:spPr>
          <a:xfrm>
            <a:off x="442379" y="390108"/>
            <a:ext cx="4383058" cy="1100245"/>
          </a:xfrm>
          <a:prstGeom prst="rect">
            <a:avLst/>
          </a:prstGeom>
        </p:spPr>
        <p:txBody>
          <a:bodyPr vert="horz" wrap="square" lIns="0" tIns="175204" rIns="0" bIns="0" rtlCol="0">
            <a:spAutoFit/>
          </a:bodyPr>
          <a:lstStyle/>
          <a:p>
            <a:pPr marL="0" indent="0" algn="ctr">
              <a:buNone/>
            </a:pPr>
            <a:r>
              <a:rPr lang="en-AU" sz="3000" b="1" spc="-100" dirty="0">
                <a:solidFill>
                  <a:srgbClr val="074556"/>
                </a:solidFill>
                <a:latin typeface="Satoshi" pitchFamily="2" charset="77"/>
              </a:rPr>
              <a:t>Your Communications </a:t>
            </a:r>
            <a:r>
              <a:rPr lang="en-AU" sz="3000" b="1" spc="-100" dirty="0">
                <a:solidFill>
                  <a:srgbClr val="00A345"/>
                </a:solidFill>
                <a:latin typeface="Satoshi" pitchFamily="2" charset="77"/>
              </a:rPr>
              <a:t>Toolkit</a:t>
            </a:r>
          </a:p>
        </p:txBody>
      </p:sp>
      <p:sp>
        <p:nvSpPr>
          <p:cNvPr id="3" name="Text Placeholder 1">
            <a:extLst>
              <a:ext uri="{FF2B5EF4-FFF2-40B4-BE49-F238E27FC236}">
                <a16:creationId xmlns:a16="http://schemas.microsoft.com/office/drawing/2014/main" id="{8D3DEB9F-D652-6082-8255-87B3CEB80CEA}"/>
              </a:ext>
            </a:extLst>
          </p:cNvPr>
          <p:cNvSpPr>
            <a:spLocks noGrp="1"/>
          </p:cNvSpPr>
          <p:nvPr/>
        </p:nvSpPr>
        <p:spPr>
          <a:xfrm>
            <a:off x="5531702" y="1947279"/>
            <a:ext cx="2388807" cy="270574"/>
          </a:xfrm>
          <a:prstGeom prst="rect">
            <a:avLst/>
          </a:prstGeom>
        </p:spPr>
        <p:txBody>
          <a:bodyPr lIns="91440" tIns="45720" rIns="91440" bIns="45720" anchor="t">
            <a:noAutofit/>
          </a:bodyPr>
          <a:lstStyle>
            <a:lvl1pPr marL="0" indent="0" algn="l" defTabSz="914400" rtl="0" eaLnBrk="1" latinLnBrk="0" hangingPunct="1">
              <a:lnSpc>
                <a:spcPct val="90000"/>
              </a:lnSpc>
              <a:spcBef>
                <a:spcPts val="1000"/>
              </a:spcBef>
              <a:buFontTx/>
              <a:buNone/>
              <a:defRPr sz="3200" b="1" i="0" kern="1200">
                <a:solidFill>
                  <a:schemeClr val="bg1"/>
                </a:solidFill>
                <a:latin typeface="Comfortaa"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AU" sz="1400" dirty="0">
                <a:solidFill>
                  <a:srgbClr val="19F076"/>
                </a:solidFill>
                <a:latin typeface="Satoshi" pitchFamily="2" charset="77"/>
              </a:rPr>
              <a:t>Email Templates</a:t>
            </a:r>
            <a:endParaRPr lang="en-US" sz="1400" dirty="0">
              <a:solidFill>
                <a:srgbClr val="19F076"/>
              </a:solidFill>
              <a:latin typeface="Satoshi" pitchFamily="2" charset="77"/>
            </a:endParaRPr>
          </a:p>
        </p:txBody>
      </p:sp>
      <p:sp>
        <p:nvSpPr>
          <p:cNvPr id="17" name="Text Placeholder 1">
            <a:extLst>
              <a:ext uri="{FF2B5EF4-FFF2-40B4-BE49-F238E27FC236}">
                <a16:creationId xmlns:a16="http://schemas.microsoft.com/office/drawing/2014/main" id="{BB3FC625-E203-7B54-EC88-87E81233743B}"/>
              </a:ext>
            </a:extLst>
          </p:cNvPr>
          <p:cNvSpPr>
            <a:spLocks noGrp="1"/>
          </p:cNvSpPr>
          <p:nvPr/>
        </p:nvSpPr>
        <p:spPr>
          <a:xfrm>
            <a:off x="9143375" y="1947471"/>
            <a:ext cx="2388807" cy="270574"/>
          </a:xfrm>
          <a:prstGeom prst="rect">
            <a:avLst/>
          </a:prstGeom>
        </p:spPr>
        <p:txBody>
          <a:bodyPr lIns="91440" tIns="45720" rIns="91440" bIns="45720" anchor="t">
            <a:noAutofit/>
          </a:bodyPr>
          <a:lstStyle>
            <a:lvl1pPr marL="0" indent="0" algn="l" defTabSz="914400" rtl="0" eaLnBrk="1" latinLnBrk="0" hangingPunct="1">
              <a:lnSpc>
                <a:spcPct val="90000"/>
              </a:lnSpc>
              <a:spcBef>
                <a:spcPts val="1000"/>
              </a:spcBef>
              <a:buFontTx/>
              <a:buNone/>
              <a:defRPr sz="3200" b="1" i="0" kern="1200">
                <a:solidFill>
                  <a:schemeClr val="bg1"/>
                </a:solidFill>
                <a:latin typeface="Comfortaa"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AU" sz="1400" dirty="0">
                <a:solidFill>
                  <a:srgbClr val="19F076"/>
                </a:solidFill>
                <a:latin typeface="Satoshi" pitchFamily="2" charset="77"/>
              </a:rPr>
              <a:t>Posters</a:t>
            </a:r>
            <a:endParaRPr lang="en-US" sz="1400" dirty="0">
              <a:solidFill>
                <a:srgbClr val="19F076"/>
              </a:solidFill>
              <a:latin typeface="Satoshi" pitchFamily="2" charset="77"/>
            </a:endParaRPr>
          </a:p>
        </p:txBody>
      </p:sp>
      <p:sp>
        <p:nvSpPr>
          <p:cNvPr id="18" name="Rectangle 17">
            <a:extLst>
              <a:ext uri="{FF2B5EF4-FFF2-40B4-BE49-F238E27FC236}">
                <a16:creationId xmlns:a16="http://schemas.microsoft.com/office/drawing/2014/main" id="{9E72B5C7-D919-7821-ED19-B2D526D4AA42}"/>
              </a:ext>
            </a:extLst>
          </p:cNvPr>
          <p:cNvSpPr/>
          <p:nvPr/>
        </p:nvSpPr>
        <p:spPr>
          <a:xfrm>
            <a:off x="5469573" y="633970"/>
            <a:ext cx="6165586" cy="1015663"/>
          </a:xfrm>
          <a:prstGeom prst="rect">
            <a:avLst/>
          </a:prstGeom>
        </p:spPr>
        <p:txBody>
          <a:bodyPr wrap="square" lIns="91440" tIns="45720" rIns="91440" bIns="45720" anchor="t">
            <a:spAutoFit/>
          </a:bodyPr>
          <a:lstStyle/>
          <a:p>
            <a:pPr algn="ctr">
              <a:tabLst>
                <a:tab pos="355600" algn="l"/>
                <a:tab pos="356235" algn="l"/>
              </a:tabLst>
            </a:pPr>
            <a:r>
              <a:rPr lang="en-US" sz="2000" b="1" spc="-5" dirty="0">
                <a:solidFill>
                  <a:schemeClr val="bg1"/>
                </a:solidFill>
                <a:latin typeface="Satoshi" pitchFamily="2" charset="77"/>
                <a:ea typeface="+mn-lt"/>
                <a:cs typeface="+mn-lt"/>
              </a:rPr>
              <a:t>We have developed a series of communication materials for you to launch and promote the </a:t>
            </a:r>
            <a:r>
              <a:rPr lang="en-US" sz="2000" b="1" spc="-5" dirty="0">
                <a:solidFill>
                  <a:srgbClr val="19F076"/>
                </a:solidFill>
                <a:latin typeface="Satoshi" pitchFamily="2" charset="77"/>
                <a:ea typeface="+mn-lt"/>
                <a:cs typeface="+mn-lt"/>
              </a:rPr>
              <a:t>Converge App to your employees. </a:t>
            </a:r>
          </a:p>
        </p:txBody>
      </p:sp>
      <p:sp>
        <p:nvSpPr>
          <p:cNvPr id="19" name="Text Placeholder 1">
            <a:extLst>
              <a:ext uri="{FF2B5EF4-FFF2-40B4-BE49-F238E27FC236}">
                <a16:creationId xmlns:a16="http://schemas.microsoft.com/office/drawing/2014/main" id="{888B7A67-235B-75AD-065C-D2AFADEF6F97}"/>
              </a:ext>
            </a:extLst>
          </p:cNvPr>
          <p:cNvSpPr>
            <a:spLocks noGrp="1"/>
          </p:cNvSpPr>
          <p:nvPr/>
        </p:nvSpPr>
        <p:spPr>
          <a:xfrm>
            <a:off x="442378" y="1837182"/>
            <a:ext cx="4383059" cy="681039"/>
          </a:xfrm>
          <a:prstGeom prst="rect">
            <a:avLst/>
          </a:prstGeom>
        </p:spPr>
        <p:txBody>
          <a:bodyPr lIns="91440" tIns="45720" rIns="91440" bIns="45720" anchor="t">
            <a:noAutofit/>
          </a:bodyPr>
          <a:lstStyle>
            <a:lvl1pPr marL="0" indent="0" algn="l" defTabSz="914400" rtl="0" eaLnBrk="1" latinLnBrk="0" hangingPunct="1">
              <a:lnSpc>
                <a:spcPct val="90000"/>
              </a:lnSpc>
              <a:spcBef>
                <a:spcPts val="1000"/>
              </a:spcBef>
              <a:buFontTx/>
              <a:buNone/>
              <a:defRPr sz="3200" b="1" i="0" kern="1200">
                <a:solidFill>
                  <a:schemeClr val="bg1"/>
                </a:solidFill>
                <a:latin typeface="Comfortaa"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AU" sz="1600" b="0" dirty="0">
                <a:solidFill>
                  <a:srgbClr val="00A345"/>
                </a:solidFill>
                <a:latin typeface="Satoshi" pitchFamily="2" charset="77"/>
              </a:rPr>
              <a:t>Link to landing page: </a:t>
            </a:r>
            <a:r>
              <a:rPr lang="en-AU" sz="1600" dirty="0">
                <a:solidFill>
                  <a:srgbClr val="00A345"/>
                </a:solidFill>
                <a:latin typeface="Satoshi" pitchFamily="2" charset="77"/>
                <a:hlinkClick r:id="rId2">
                  <a:extLst>
                    <a:ext uri="{A12FA001-AC4F-418D-AE19-62706E023703}">
                      <ahyp:hlinkClr xmlns:ahyp="http://schemas.microsoft.com/office/drawing/2018/hyperlinkcolor" val="tx"/>
                    </a:ext>
                  </a:extLst>
                </a:hlinkClick>
              </a:rPr>
              <a:t>client-activation</a:t>
            </a:r>
            <a:endParaRPr lang="en-AU" sz="1600" dirty="0">
              <a:solidFill>
                <a:srgbClr val="00A345"/>
              </a:solidFill>
              <a:latin typeface="Satoshi" pitchFamily="2" charset="77"/>
            </a:endParaRPr>
          </a:p>
          <a:p>
            <a:pPr algn="ctr"/>
            <a:r>
              <a:rPr lang="en-AU" sz="1600" b="0" dirty="0">
                <a:solidFill>
                  <a:srgbClr val="00A345"/>
                </a:solidFill>
                <a:latin typeface="Satoshi" pitchFamily="2" charset="77"/>
              </a:rPr>
              <a:t>Password: </a:t>
            </a:r>
            <a:r>
              <a:rPr lang="en-AU" sz="1600" dirty="0">
                <a:solidFill>
                  <a:srgbClr val="00A345"/>
                </a:solidFill>
                <a:latin typeface="Satoshi" pitchFamily="2" charset="77"/>
              </a:rPr>
              <a:t>Converge2024</a:t>
            </a:r>
            <a:endParaRPr lang="en-US" sz="1600" dirty="0">
              <a:solidFill>
                <a:srgbClr val="00A345"/>
              </a:solidFill>
              <a:latin typeface="Satoshi" pitchFamily="2" charset="77"/>
            </a:endParaRPr>
          </a:p>
        </p:txBody>
      </p:sp>
      <p:pic>
        <p:nvPicPr>
          <p:cNvPr id="20" name="Picture 19">
            <a:extLst>
              <a:ext uri="{FF2B5EF4-FFF2-40B4-BE49-F238E27FC236}">
                <a16:creationId xmlns:a16="http://schemas.microsoft.com/office/drawing/2014/main" id="{65AE3C71-410F-BC7E-940F-8B3496F698E9}"/>
              </a:ext>
            </a:extLst>
          </p:cNvPr>
          <p:cNvPicPr>
            <a:picLocks noChangeAspect="1"/>
          </p:cNvPicPr>
          <p:nvPr/>
        </p:nvPicPr>
        <p:blipFill>
          <a:blip r:embed="rId3" cstate="hqprint">
            <a:extLst>
              <a:ext uri="{28A0092B-C50C-407E-A947-70E740481C1C}">
                <a14:useLocalDpi xmlns:a14="http://schemas.microsoft.com/office/drawing/2010/main"/>
              </a:ext>
            </a:extLst>
          </a:blip>
          <a:srcRect t="7048" b="12792"/>
          <a:stretch/>
        </p:blipFill>
        <p:spPr>
          <a:xfrm>
            <a:off x="649535" y="2865050"/>
            <a:ext cx="3968744" cy="3258464"/>
          </a:xfrm>
          <a:prstGeom prst="roundRect">
            <a:avLst>
              <a:gd name="adj" fmla="val 9721"/>
            </a:avLst>
          </a:prstGeom>
        </p:spPr>
      </p:pic>
      <p:pic>
        <p:nvPicPr>
          <p:cNvPr id="29" name="Picture 28">
            <a:extLst>
              <a:ext uri="{FF2B5EF4-FFF2-40B4-BE49-F238E27FC236}">
                <a16:creationId xmlns:a16="http://schemas.microsoft.com/office/drawing/2014/main" id="{38B7474D-4F83-E1AF-C460-5494F7090F6E}"/>
              </a:ext>
            </a:extLst>
          </p:cNvPr>
          <p:cNvPicPr>
            <a:picLocks noChangeAspect="1"/>
          </p:cNvPicPr>
          <p:nvPr/>
        </p:nvPicPr>
        <p:blipFill>
          <a:blip r:embed="rId4"/>
          <a:srcRect/>
          <a:stretch/>
        </p:blipFill>
        <p:spPr>
          <a:xfrm>
            <a:off x="9155335" y="2363720"/>
            <a:ext cx="2376847" cy="3362025"/>
          </a:xfrm>
          <a:prstGeom prst="rect">
            <a:avLst/>
          </a:prstGeom>
          <a:solidFill>
            <a:srgbClr val="FFFFFF">
              <a:shade val="85000"/>
            </a:srgbClr>
          </a:solidFill>
          <a:ln w="127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1" name="Picture 30">
            <a:extLst>
              <a:ext uri="{FF2B5EF4-FFF2-40B4-BE49-F238E27FC236}">
                <a16:creationId xmlns:a16="http://schemas.microsoft.com/office/drawing/2014/main" id="{720DD038-437A-84AB-3D29-B6D3B99B3B5A}"/>
              </a:ext>
            </a:extLst>
          </p:cNvPr>
          <p:cNvPicPr>
            <a:picLocks noChangeAspect="1"/>
          </p:cNvPicPr>
          <p:nvPr/>
        </p:nvPicPr>
        <p:blipFill>
          <a:blip r:embed="rId5"/>
          <a:srcRect/>
          <a:stretch/>
        </p:blipFill>
        <p:spPr>
          <a:xfrm>
            <a:off x="5544732" y="2363719"/>
            <a:ext cx="2375777" cy="3362025"/>
          </a:xfrm>
          <a:prstGeom prst="rect">
            <a:avLst/>
          </a:prstGeom>
          <a:solidFill>
            <a:srgbClr val="FFFFFF">
              <a:shade val="85000"/>
            </a:srgbClr>
          </a:solidFill>
          <a:ln w="127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33" name="Straight Connector 32">
            <a:extLst>
              <a:ext uri="{FF2B5EF4-FFF2-40B4-BE49-F238E27FC236}">
                <a16:creationId xmlns:a16="http://schemas.microsoft.com/office/drawing/2014/main" id="{DCE754BE-F513-AD86-FA88-1B6A795788E1}"/>
              </a:ext>
            </a:extLst>
          </p:cNvPr>
          <p:cNvCxnSpPr/>
          <p:nvPr/>
        </p:nvCxnSpPr>
        <p:spPr>
          <a:xfrm>
            <a:off x="8564312" y="2032122"/>
            <a:ext cx="0" cy="3723453"/>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2226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BDBB6B-9076-1978-F5E3-F86CD8BB52AD}"/>
            </a:ext>
          </a:extLst>
        </p:cNvPr>
        <p:cNvGrpSpPr/>
        <p:nvPr/>
      </p:nvGrpSpPr>
      <p:grpSpPr>
        <a:xfrm>
          <a:off x="0" y="0"/>
          <a:ext cx="0" cy="0"/>
          <a:chOff x="0" y="0"/>
          <a:chExt cx="0" cy="0"/>
        </a:xfrm>
      </p:grpSpPr>
      <p:sp>
        <p:nvSpPr>
          <p:cNvPr id="4" name="object 6">
            <a:extLst>
              <a:ext uri="{FF2B5EF4-FFF2-40B4-BE49-F238E27FC236}">
                <a16:creationId xmlns:a16="http://schemas.microsoft.com/office/drawing/2014/main" id="{762C36F6-CDAC-54AF-1E39-8831BA6407D6}"/>
              </a:ext>
            </a:extLst>
          </p:cNvPr>
          <p:cNvSpPr/>
          <p:nvPr/>
        </p:nvSpPr>
        <p:spPr>
          <a:xfrm>
            <a:off x="4751480" y="860645"/>
            <a:ext cx="7059456" cy="5037422"/>
          </a:xfrm>
          <a:custGeom>
            <a:avLst/>
            <a:gdLst/>
            <a:ahLst/>
            <a:cxnLst/>
            <a:rect l="l" t="t" r="r" b="b"/>
            <a:pathLst>
              <a:path w="12942569" h="9235440">
                <a:moveTo>
                  <a:pt x="12418470" y="0"/>
                </a:moveTo>
                <a:lnTo>
                  <a:pt x="523544" y="0"/>
                </a:lnTo>
                <a:lnTo>
                  <a:pt x="475891" y="2139"/>
                </a:lnTo>
                <a:lnTo>
                  <a:pt x="429437" y="8435"/>
                </a:lnTo>
                <a:lnTo>
                  <a:pt x="384366" y="18701"/>
                </a:lnTo>
                <a:lnTo>
                  <a:pt x="340863" y="32754"/>
                </a:lnTo>
                <a:lnTo>
                  <a:pt x="299114" y="50408"/>
                </a:lnTo>
                <a:lnTo>
                  <a:pt x="259302" y="71479"/>
                </a:lnTo>
                <a:lnTo>
                  <a:pt x="221613" y="95782"/>
                </a:lnTo>
                <a:lnTo>
                  <a:pt x="186232" y="123131"/>
                </a:lnTo>
                <a:lnTo>
                  <a:pt x="153343" y="153343"/>
                </a:lnTo>
                <a:lnTo>
                  <a:pt x="123131" y="186232"/>
                </a:lnTo>
                <a:lnTo>
                  <a:pt x="95782" y="221613"/>
                </a:lnTo>
                <a:lnTo>
                  <a:pt x="71479" y="259302"/>
                </a:lnTo>
                <a:lnTo>
                  <a:pt x="50408" y="299114"/>
                </a:lnTo>
                <a:lnTo>
                  <a:pt x="32754" y="340863"/>
                </a:lnTo>
                <a:lnTo>
                  <a:pt x="18701" y="384366"/>
                </a:lnTo>
                <a:lnTo>
                  <a:pt x="8435" y="429437"/>
                </a:lnTo>
                <a:lnTo>
                  <a:pt x="2139" y="475891"/>
                </a:lnTo>
                <a:lnTo>
                  <a:pt x="0" y="523544"/>
                </a:lnTo>
                <a:lnTo>
                  <a:pt x="0" y="8711776"/>
                </a:lnTo>
                <a:lnTo>
                  <a:pt x="2139" y="8759429"/>
                </a:lnTo>
                <a:lnTo>
                  <a:pt x="8435" y="8805883"/>
                </a:lnTo>
                <a:lnTo>
                  <a:pt x="18701" y="8850954"/>
                </a:lnTo>
                <a:lnTo>
                  <a:pt x="32754" y="8894457"/>
                </a:lnTo>
                <a:lnTo>
                  <a:pt x="50408" y="8936206"/>
                </a:lnTo>
                <a:lnTo>
                  <a:pt x="71479" y="8976018"/>
                </a:lnTo>
                <a:lnTo>
                  <a:pt x="95782" y="9013707"/>
                </a:lnTo>
                <a:lnTo>
                  <a:pt x="123131" y="9049088"/>
                </a:lnTo>
                <a:lnTo>
                  <a:pt x="153343" y="9081977"/>
                </a:lnTo>
                <a:lnTo>
                  <a:pt x="186232" y="9112189"/>
                </a:lnTo>
                <a:lnTo>
                  <a:pt x="221613" y="9139538"/>
                </a:lnTo>
                <a:lnTo>
                  <a:pt x="259302" y="9163841"/>
                </a:lnTo>
                <a:lnTo>
                  <a:pt x="299114" y="9184912"/>
                </a:lnTo>
                <a:lnTo>
                  <a:pt x="340863" y="9202566"/>
                </a:lnTo>
                <a:lnTo>
                  <a:pt x="384366" y="9216619"/>
                </a:lnTo>
                <a:lnTo>
                  <a:pt x="429437" y="9226885"/>
                </a:lnTo>
                <a:lnTo>
                  <a:pt x="475891" y="9233181"/>
                </a:lnTo>
                <a:lnTo>
                  <a:pt x="523544" y="9235320"/>
                </a:lnTo>
                <a:lnTo>
                  <a:pt x="12418470" y="9235320"/>
                </a:lnTo>
                <a:lnTo>
                  <a:pt x="12466122" y="9233181"/>
                </a:lnTo>
                <a:lnTo>
                  <a:pt x="12512577" y="9226885"/>
                </a:lnTo>
                <a:lnTo>
                  <a:pt x="12557647" y="9216619"/>
                </a:lnTo>
                <a:lnTo>
                  <a:pt x="12601150" y="9202566"/>
                </a:lnTo>
                <a:lnTo>
                  <a:pt x="12642900" y="9184912"/>
                </a:lnTo>
                <a:lnTo>
                  <a:pt x="12682711" y="9163841"/>
                </a:lnTo>
                <a:lnTo>
                  <a:pt x="12720400" y="9139538"/>
                </a:lnTo>
                <a:lnTo>
                  <a:pt x="12755781" y="9112189"/>
                </a:lnTo>
                <a:lnTo>
                  <a:pt x="12788670" y="9081977"/>
                </a:lnTo>
                <a:lnTo>
                  <a:pt x="12818882" y="9049088"/>
                </a:lnTo>
                <a:lnTo>
                  <a:pt x="12846231" y="9013707"/>
                </a:lnTo>
                <a:lnTo>
                  <a:pt x="12870534" y="8976018"/>
                </a:lnTo>
                <a:lnTo>
                  <a:pt x="12891605" y="8936206"/>
                </a:lnTo>
                <a:lnTo>
                  <a:pt x="12909259" y="8894457"/>
                </a:lnTo>
                <a:lnTo>
                  <a:pt x="12923312" y="8850954"/>
                </a:lnTo>
                <a:lnTo>
                  <a:pt x="12933579" y="8805883"/>
                </a:lnTo>
                <a:lnTo>
                  <a:pt x="12939874" y="8759429"/>
                </a:lnTo>
                <a:lnTo>
                  <a:pt x="12942014" y="8711776"/>
                </a:lnTo>
                <a:lnTo>
                  <a:pt x="12942014" y="523544"/>
                </a:lnTo>
                <a:lnTo>
                  <a:pt x="12939874" y="475891"/>
                </a:lnTo>
                <a:lnTo>
                  <a:pt x="12933579" y="429437"/>
                </a:lnTo>
                <a:lnTo>
                  <a:pt x="12923312" y="384366"/>
                </a:lnTo>
                <a:lnTo>
                  <a:pt x="12909259" y="340863"/>
                </a:lnTo>
                <a:lnTo>
                  <a:pt x="12891605" y="299114"/>
                </a:lnTo>
                <a:lnTo>
                  <a:pt x="12870534" y="259302"/>
                </a:lnTo>
                <a:lnTo>
                  <a:pt x="12846231" y="221613"/>
                </a:lnTo>
                <a:lnTo>
                  <a:pt x="12818882" y="186232"/>
                </a:lnTo>
                <a:lnTo>
                  <a:pt x="12788670" y="153343"/>
                </a:lnTo>
                <a:lnTo>
                  <a:pt x="12755781" y="123131"/>
                </a:lnTo>
                <a:lnTo>
                  <a:pt x="12720400" y="95782"/>
                </a:lnTo>
                <a:lnTo>
                  <a:pt x="12682711" y="71479"/>
                </a:lnTo>
                <a:lnTo>
                  <a:pt x="12642900" y="50408"/>
                </a:lnTo>
                <a:lnTo>
                  <a:pt x="12601150" y="32754"/>
                </a:lnTo>
                <a:lnTo>
                  <a:pt x="12557647" y="18701"/>
                </a:lnTo>
                <a:lnTo>
                  <a:pt x="12512577" y="8435"/>
                </a:lnTo>
                <a:lnTo>
                  <a:pt x="12466122" y="2139"/>
                </a:lnTo>
                <a:lnTo>
                  <a:pt x="12418470" y="0"/>
                </a:lnTo>
                <a:close/>
              </a:path>
            </a:pathLst>
          </a:custGeom>
          <a:solidFill>
            <a:srgbClr val="FFFFFF"/>
          </a:solidFill>
        </p:spPr>
        <p:txBody>
          <a:bodyPr wrap="square" lIns="0" tIns="0" rIns="0" bIns="0" rtlCol="0"/>
          <a:lstStyle/>
          <a:p>
            <a:endParaRPr sz="1092" dirty="0"/>
          </a:p>
        </p:txBody>
      </p:sp>
      <p:sp>
        <p:nvSpPr>
          <p:cNvPr id="5" name="TextBox 4">
            <a:extLst>
              <a:ext uri="{FF2B5EF4-FFF2-40B4-BE49-F238E27FC236}">
                <a16:creationId xmlns:a16="http://schemas.microsoft.com/office/drawing/2014/main" id="{CFDBD382-71A5-38B8-2847-0955C331544D}"/>
              </a:ext>
            </a:extLst>
          </p:cNvPr>
          <p:cNvSpPr txBox="1"/>
          <p:nvPr/>
        </p:nvSpPr>
        <p:spPr>
          <a:xfrm>
            <a:off x="7741904" y="1047038"/>
            <a:ext cx="3835696" cy="25288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1000"/>
              </a:spcAft>
              <a:tabLst>
                <a:tab pos="355600" algn="l"/>
                <a:tab pos="356235" algn="l"/>
              </a:tabLst>
            </a:pPr>
            <a:r>
              <a:rPr lang="en-US" sz="2000" b="1" spc="-5" dirty="0">
                <a:solidFill>
                  <a:srgbClr val="074556"/>
                </a:solidFill>
                <a:latin typeface="Satoshi" pitchFamily="2" charset="77"/>
                <a:ea typeface="+mn-lt"/>
                <a:cs typeface="+mn-lt"/>
              </a:rPr>
              <a:t>The Converge App is available to download for free in the Apple and Google stores. </a:t>
            </a:r>
          </a:p>
          <a:p>
            <a:pPr>
              <a:tabLst>
                <a:tab pos="355600" algn="l"/>
                <a:tab pos="356235" algn="l"/>
              </a:tabLst>
            </a:pPr>
            <a:r>
              <a:rPr lang="en-US" b="1" spc="-5" dirty="0">
                <a:solidFill>
                  <a:srgbClr val="00A345"/>
                </a:solidFill>
                <a:latin typeface="Satoshi" pitchFamily="2" charset="77"/>
                <a:ea typeface="+mn-lt"/>
                <a:cs typeface="+mn-lt"/>
              </a:rPr>
              <a:t>Once your employees have downloaded the app, the setup is easy. We've taken care of the complicated stuff, so you don't have to.</a:t>
            </a:r>
          </a:p>
        </p:txBody>
      </p:sp>
      <p:sp>
        <p:nvSpPr>
          <p:cNvPr id="12" name="TextBox 11">
            <a:extLst>
              <a:ext uri="{FF2B5EF4-FFF2-40B4-BE49-F238E27FC236}">
                <a16:creationId xmlns:a16="http://schemas.microsoft.com/office/drawing/2014/main" id="{551B66B9-9BF8-3486-E71D-97FF99A0A36A}"/>
              </a:ext>
            </a:extLst>
          </p:cNvPr>
          <p:cNvSpPr txBox="1"/>
          <p:nvPr/>
        </p:nvSpPr>
        <p:spPr>
          <a:xfrm>
            <a:off x="373700" y="2551837"/>
            <a:ext cx="4377780" cy="1200329"/>
          </a:xfrm>
          <a:prstGeom prst="rect">
            <a:avLst/>
          </a:prstGeom>
          <a:noFill/>
        </p:spPr>
        <p:txBody>
          <a:bodyPr wrap="square" rtlCol="0">
            <a:spAutoFit/>
          </a:bodyPr>
          <a:lstStyle/>
          <a:p>
            <a:r>
              <a:rPr lang="en-AU" sz="3600" b="1" dirty="0">
                <a:solidFill>
                  <a:schemeClr val="bg1"/>
                </a:solidFill>
                <a:latin typeface="Satoshi" pitchFamily="2" charset="77"/>
              </a:rPr>
              <a:t>Easy &amp; secure </a:t>
            </a:r>
          </a:p>
          <a:p>
            <a:r>
              <a:rPr lang="en-AU" sz="3600" b="1" dirty="0">
                <a:solidFill>
                  <a:srgbClr val="19F076"/>
                </a:solidFill>
                <a:latin typeface="Satoshi" pitchFamily="2" charset="77"/>
              </a:rPr>
              <a:t>Signup process</a:t>
            </a:r>
          </a:p>
        </p:txBody>
      </p:sp>
      <p:pic>
        <p:nvPicPr>
          <p:cNvPr id="3" name="Picture 2" descr="A black rectangular sign with white text and a logo&#10;&#10;Description automatically generated">
            <a:hlinkClick r:id="rId2"/>
            <a:extLst>
              <a:ext uri="{FF2B5EF4-FFF2-40B4-BE49-F238E27FC236}">
                <a16:creationId xmlns:a16="http://schemas.microsoft.com/office/drawing/2014/main" id="{A0C4115E-951D-2A9A-25D2-C015849D0441}"/>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381064" y="3883657"/>
            <a:ext cx="2030936" cy="760456"/>
          </a:xfrm>
          <a:prstGeom prst="rect">
            <a:avLst/>
          </a:prstGeom>
        </p:spPr>
      </p:pic>
      <p:pic>
        <p:nvPicPr>
          <p:cNvPr id="7" name="Picture 6" descr="A black rectangular sign with white text and a logo&#10;&#10;Description automatically generated">
            <a:hlinkClick r:id="rId4"/>
            <a:extLst>
              <a:ext uri="{FF2B5EF4-FFF2-40B4-BE49-F238E27FC236}">
                <a16:creationId xmlns:a16="http://schemas.microsoft.com/office/drawing/2014/main" id="{62A56022-E4F0-35FF-38D4-6E535E70B3F7}"/>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a:off x="2365715" y="3846820"/>
            <a:ext cx="2030936" cy="797293"/>
          </a:xfrm>
          <a:prstGeom prst="rect">
            <a:avLst/>
          </a:prstGeom>
        </p:spPr>
      </p:pic>
      <p:pic>
        <p:nvPicPr>
          <p:cNvPr id="10" name="Picture 9">
            <a:extLst>
              <a:ext uri="{FF2B5EF4-FFF2-40B4-BE49-F238E27FC236}">
                <a16:creationId xmlns:a16="http://schemas.microsoft.com/office/drawing/2014/main" id="{2B2C23A6-551D-A277-1D10-BCAF3C47F791}"/>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4603242" y="38775"/>
            <a:ext cx="3061671" cy="6624084"/>
          </a:xfrm>
          <a:prstGeom prst="rect">
            <a:avLst/>
          </a:prstGeom>
        </p:spPr>
      </p:pic>
      <p:grpSp>
        <p:nvGrpSpPr>
          <p:cNvPr id="2" name="Group 1">
            <a:extLst>
              <a:ext uri="{FF2B5EF4-FFF2-40B4-BE49-F238E27FC236}">
                <a16:creationId xmlns:a16="http://schemas.microsoft.com/office/drawing/2014/main" id="{D0A30B98-CFBB-A8AF-A89B-6EC25A06282A}"/>
              </a:ext>
            </a:extLst>
          </p:cNvPr>
          <p:cNvGrpSpPr/>
          <p:nvPr/>
        </p:nvGrpSpPr>
        <p:grpSpPr>
          <a:xfrm>
            <a:off x="7772097" y="3720562"/>
            <a:ext cx="3777222" cy="2020512"/>
            <a:chOff x="7800378" y="3816707"/>
            <a:chExt cx="3403630" cy="1820670"/>
          </a:xfrm>
        </p:grpSpPr>
        <p:pic>
          <p:nvPicPr>
            <p:cNvPr id="6" name="Picture 5">
              <a:extLst>
                <a:ext uri="{FF2B5EF4-FFF2-40B4-BE49-F238E27FC236}">
                  <a16:creationId xmlns:a16="http://schemas.microsoft.com/office/drawing/2014/main" id="{8E606D55-3DBE-BA53-1D4A-517AFCC5DFB7}"/>
                </a:ext>
              </a:extLst>
            </p:cNvPr>
            <p:cNvPicPr>
              <a:picLocks noChangeAspect="1"/>
            </p:cNvPicPr>
            <p:nvPr/>
          </p:nvPicPr>
          <p:blipFill>
            <a:blip r:embed="rId7"/>
            <a:stretch>
              <a:fillRect/>
            </a:stretch>
          </p:blipFill>
          <p:spPr>
            <a:xfrm>
              <a:off x="7827670" y="4611263"/>
              <a:ext cx="3349765" cy="1026114"/>
            </a:xfrm>
            <a:prstGeom prst="roundRect">
              <a:avLst/>
            </a:prstGeom>
          </p:spPr>
        </p:pic>
        <p:pic>
          <p:nvPicPr>
            <p:cNvPr id="15" name="Picture 14">
              <a:extLst>
                <a:ext uri="{FF2B5EF4-FFF2-40B4-BE49-F238E27FC236}">
                  <a16:creationId xmlns:a16="http://schemas.microsoft.com/office/drawing/2014/main" id="{67060C1D-6AF2-1D00-ABDF-FD011FC19A8A}"/>
                </a:ext>
              </a:extLst>
            </p:cNvPr>
            <p:cNvPicPr>
              <a:picLocks noChangeAspect="1"/>
            </p:cNvPicPr>
            <p:nvPr/>
          </p:nvPicPr>
          <p:blipFill>
            <a:blip r:embed="rId8"/>
            <a:srcRect/>
            <a:stretch/>
          </p:blipFill>
          <p:spPr>
            <a:xfrm>
              <a:off x="7841369" y="3816707"/>
              <a:ext cx="3329995" cy="865693"/>
            </a:xfrm>
            <a:prstGeom prst="rect">
              <a:avLst/>
            </a:prstGeom>
          </p:spPr>
        </p:pic>
        <p:sp>
          <p:nvSpPr>
            <p:cNvPr id="13" name="TextBox 12">
              <a:extLst>
                <a:ext uri="{FF2B5EF4-FFF2-40B4-BE49-F238E27FC236}">
                  <a16:creationId xmlns:a16="http://schemas.microsoft.com/office/drawing/2014/main" id="{2B9E24B5-BAC7-678A-9283-831814ED616F}"/>
                </a:ext>
              </a:extLst>
            </p:cNvPr>
            <p:cNvSpPr txBox="1"/>
            <p:nvPr/>
          </p:nvSpPr>
          <p:spPr>
            <a:xfrm>
              <a:off x="7800378" y="3957068"/>
              <a:ext cx="3403630" cy="416003"/>
            </a:xfrm>
            <a:prstGeom prst="rect">
              <a:avLst/>
            </a:prstGeom>
            <a:noFill/>
          </p:spPr>
          <p:txBody>
            <a:bodyPr wrap="square">
              <a:spAutoFit/>
            </a:bodyPr>
            <a:lstStyle/>
            <a:p>
              <a:pPr algn="ctr">
                <a:tabLst>
                  <a:tab pos="355600" algn="l"/>
                  <a:tab pos="356235" algn="l"/>
                </a:tabLst>
              </a:pPr>
              <a:r>
                <a:rPr lang="en-US" sz="1200" b="1" spc="-5" dirty="0">
                  <a:solidFill>
                    <a:srgbClr val="074556"/>
                  </a:solidFill>
                  <a:latin typeface="Satoshi" pitchFamily="2" charset="77"/>
                  <a:ea typeface="+mn-lt"/>
                  <a:cs typeface="+mn-lt"/>
                </a:rPr>
                <a:t>Tip: All marketing materials include space for you to add your code, so nobody misses out! </a:t>
              </a:r>
            </a:p>
          </p:txBody>
        </p:sp>
      </p:grpSp>
    </p:spTree>
    <p:extLst>
      <p:ext uri="{BB962C8B-B14F-4D97-AF65-F5344CB8AC3E}">
        <p14:creationId xmlns:p14="http://schemas.microsoft.com/office/powerpoint/2010/main" val="202460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6">
            <a:extLst>
              <a:ext uri="{FF2B5EF4-FFF2-40B4-BE49-F238E27FC236}">
                <a16:creationId xmlns:a16="http://schemas.microsoft.com/office/drawing/2014/main" id="{E890181C-E564-9F91-D7E7-926B3CF2088E}"/>
              </a:ext>
            </a:extLst>
          </p:cNvPr>
          <p:cNvSpPr/>
          <p:nvPr/>
        </p:nvSpPr>
        <p:spPr>
          <a:xfrm>
            <a:off x="4751480" y="860645"/>
            <a:ext cx="7059456" cy="5037422"/>
          </a:xfrm>
          <a:custGeom>
            <a:avLst/>
            <a:gdLst/>
            <a:ahLst/>
            <a:cxnLst/>
            <a:rect l="l" t="t" r="r" b="b"/>
            <a:pathLst>
              <a:path w="12942569" h="9235440">
                <a:moveTo>
                  <a:pt x="12418470" y="0"/>
                </a:moveTo>
                <a:lnTo>
                  <a:pt x="523544" y="0"/>
                </a:lnTo>
                <a:lnTo>
                  <a:pt x="475891" y="2139"/>
                </a:lnTo>
                <a:lnTo>
                  <a:pt x="429437" y="8435"/>
                </a:lnTo>
                <a:lnTo>
                  <a:pt x="384366" y="18701"/>
                </a:lnTo>
                <a:lnTo>
                  <a:pt x="340863" y="32754"/>
                </a:lnTo>
                <a:lnTo>
                  <a:pt x="299114" y="50408"/>
                </a:lnTo>
                <a:lnTo>
                  <a:pt x="259302" y="71479"/>
                </a:lnTo>
                <a:lnTo>
                  <a:pt x="221613" y="95782"/>
                </a:lnTo>
                <a:lnTo>
                  <a:pt x="186232" y="123131"/>
                </a:lnTo>
                <a:lnTo>
                  <a:pt x="153343" y="153343"/>
                </a:lnTo>
                <a:lnTo>
                  <a:pt x="123131" y="186232"/>
                </a:lnTo>
                <a:lnTo>
                  <a:pt x="95782" y="221613"/>
                </a:lnTo>
                <a:lnTo>
                  <a:pt x="71479" y="259302"/>
                </a:lnTo>
                <a:lnTo>
                  <a:pt x="50408" y="299114"/>
                </a:lnTo>
                <a:lnTo>
                  <a:pt x="32754" y="340863"/>
                </a:lnTo>
                <a:lnTo>
                  <a:pt x="18701" y="384366"/>
                </a:lnTo>
                <a:lnTo>
                  <a:pt x="8435" y="429437"/>
                </a:lnTo>
                <a:lnTo>
                  <a:pt x="2139" y="475891"/>
                </a:lnTo>
                <a:lnTo>
                  <a:pt x="0" y="523544"/>
                </a:lnTo>
                <a:lnTo>
                  <a:pt x="0" y="8711776"/>
                </a:lnTo>
                <a:lnTo>
                  <a:pt x="2139" y="8759429"/>
                </a:lnTo>
                <a:lnTo>
                  <a:pt x="8435" y="8805883"/>
                </a:lnTo>
                <a:lnTo>
                  <a:pt x="18701" y="8850954"/>
                </a:lnTo>
                <a:lnTo>
                  <a:pt x="32754" y="8894457"/>
                </a:lnTo>
                <a:lnTo>
                  <a:pt x="50408" y="8936206"/>
                </a:lnTo>
                <a:lnTo>
                  <a:pt x="71479" y="8976018"/>
                </a:lnTo>
                <a:lnTo>
                  <a:pt x="95782" y="9013707"/>
                </a:lnTo>
                <a:lnTo>
                  <a:pt x="123131" y="9049088"/>
                </a:lnTo>
                <a:lnTo>
                  <a:pt x="153343" y="9081977"/>
                </a:lnTo>
                <a:lnTo>
                  <a:pt x="186232" y="9112189"/>
                </a:lnTo>
                <a:lnTo>
                  <a:pt x="221613" y="9139538"/>
                </a:lnTo>
                <a:lnTo>
                  <a:pt x="259302" y="9163841"/>
                </a:lnTo>
                <a:lnTo>
                  <a:pt x="299114" y="9184912"/>
                </a:lnTo>
                <a:lnTo>
                  <a:pt x="340863" y="9202566"/>
                </a:lnTo>
                <a:lnTo>
                  <a:pt x="384366" y="9216619"/>
                </a:lnTo>
                <a:lnTo>
                  <a:pt x="429437" y="9226885"/>
                </a:lnTo>
                <a:lnTo>
                  <a:pt x="475891" y="9233181"/>
                </a:lnTo>
                <a:lnTo>
                  <a:pt x="523544" y="9235320"/>
                </a:lnTo>
                <a:lnTo>
                  <a:pt x="12418470" y="9235320"/>
                </a:lnTo>
                <a:lnTo>
                  <a:pt x="12466122" y="9233181"/>
                </a:lnTo>
                <a:lnTo>
                  <a:pt x="12512577" y="9226885"/>
                </a:lnTo>
                <a:lnTo>
                  <a:pt x="12557647" y="9216619"/>
                </a:lnTo>
                <a:lnTo>
                  <a:pt x="12601150" y="9202566"/>
                </a:lnTo>
                <a:lnTo>
                  <a:pt x="12642900" y="9184912"/>
                </a:lnTo>
                <a:lnTo>
                  <a:pt x="12682711" y="9163841"/>
                </a:lnTo>
                <a:lnTo>
                  <a:pt x="12720400" y="9139538"/>
                </a:lnTo>
                <a:lnTo>
                  <a:pt x="12755781" y="9112189"/>
                </a:lnTo>
                <a:lnTo>
                  <a:pt x="12788670" y="9081977"/>
                </a:lnTo>
                <a:lnTo>
                  <a:pt x="12818882" y="9049088"/>
                </a:lnTo>
                <a:lnTo>
                  <a:pt x="12846231" y="9013707"/>
                </a:lnTo>
                <a:lnTo>
                  <a:pt x="12870534" y="8976018"/>
                </a:lnTo>
                <a:lnTo>
                  <a:pt x="12891605" y="8936206"/>
                </a:lnTo>
                <a:lnTo>
                  <a:pt x="12909259" y="8894457"/>
                </a:lnTo>
                <a:lnTo>
                  <a:pt x="12923312" y="8850954"/>
                </a:lnTo>
                <a:lnTo>
                  <a:pt x="12933579" y="8805883"/>
                </a:lnTo>
                <a:lnTo>
                  <a:pt x="12939874" y="8759429"/>
                </a:lnTo>
                <a:lnTo>
                  <a:pt x="12942014" y="8711776"/>
                </a:lnTo>
                <a:lnTo>
                  <a:pt x="12942014" y="523544"/>
                </a:lnTo>
                <a:lnTo>
                  <a:pt x="12939874" y="475891"/>
                </a:lnTo>
                <a:lnTo>
                  <a:pt x="12933579" y="429437"/>
                </a:lnTo>
                <a:lnTo>
                  <a:pt x="12923312" y="384366"/>
                </a:lnTo>
                <a:lnTo>
                  <a:pt x="12909259" y="340863"/>
                </a:lnTo>
                <a:lnTo>
                  <a:pt x="12891605" y="299114"/>
                </a:lnTo>
                <a:lnTo>
                  <a:pt x="12870534" y="259302"/>
                </a:lnTo>
                <a:lnTo>
                  <a:pt x="12846231" y="221613"/>
                </a:lnTo>
                <a:lnTo>
                  <a:pt x="12818882" y="186232"/>
                </a:lnTo>
                <a:lnTo>
                  <a:pt x="12788670" y="153343"/>
                </a:lnTo>
                <a:lnTo>
                  <a:pt x="12755781" y="123131"/>
                </a:lnTo>
                <a:lnTo>
                  <a:pt x="12720400" y="95782"/>
                </a:lnTo>
                <a:lnTo>
                  <a:pt x="12682711" y="71479"/>
                </a:lnTo>
                <a:lnTo>
                  <a:pt x="12642900" y="50408"/>
                </a:lnTo>
                <a:lnTo>
                  <a:pt x="12601150" y="32754"/>
                </a:lnTo>
                <a:lnTo>
                  <a:pt x="12557647" y="18701"/>
                </a:lnTo>
                <a:lnTo>
                  <a:pt x="12512577" y="8435"/>
                </a:lnTo>
                <a:lnTo>
                  <a:pt x="12466122" y="2139"/>
                </a:lnTo>
                <a:lnTo>
                  <a:pt x="12418470" y="0"/>
                </a:lnTo>
                <a:close/>
              </a:path>
            </a:pathLst>
          </a:custGeom>
          <a:solidFill>
            <a:srgbClr val="FFFFFF"/>
          </a:solidFill>
        </p:spPr>
        <p:txBody>
          <a:bodyPr wrap="square" lIns="0" tIns="0" rIns="0" bIns="0" rtlCol="0"/>
          <a:lstStyle/>
          <a:p>
            <a:endParaRPr sz="1092"/>
          </a:p>
        </p:txBody>
      </p:sp>
      <p:sp>
        <p:nvSpPr>
          <p:cNvPr id="5" name="TextBox 4">
            <a:extLst>
              <a:ext uri="{FF2B5EF4-FFF2-40B4-BE49-F238E27FC236}">
                <a16:creationId xmlns:a16="http://schemas.microsoft.com/office/drawing/2014/main" id="{A25A7463-867C-B6FA-39EF-B1A24FD69284}"/>
              </a:ext>
            </a:extLst>
          </p:cNvPr>
          <p:cNvSpPr txBox="1"/>
          <p:nvPr/>
        </p:nvSpPr>
        <p:spPr>
          <a:xfrm>
            <a:off x="7753559" y="1383145"/>
            <a:ext cx="3629640"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000" b="1" dirty="0">
                <a:solidFill>
                  <a:srgbClr val="074556"/>
                </a:solidFill>
                <a:latin typeface="Satoshi" pitchFamily="2" charset="77"/>
              </a:rPr>
              <a:t>Once registered, your employees have access to wellbeing support in the palm of their hands - through the channel of their choice. </a:t>
            </a:r>
            <a:endParaRPr lang="en-US" sz="2000" b="1" dirty="0">
              <a:solidFill>
                <a:srgbClr val="074556"/>
              </a:solidFill>
              <a:latin typeface="Satoshi" pitchFamily="2" charset="77"/>
            </a:endParaRPr>
          </a:p>
        </p:txBody>
      </p:sp>
      <p:sp>
        <p:nvSpPr>
          <p:cNvPr id="9" name="Rounded Rectangle 8">
            <a:extLst>
              <a:ext uri="{FF2B5EF4-FFF2-40B4-BE49-F238E27FC236}">
                <a16:creationId xmlns:a16="http://schemas.microsoft.com/office/drawing/2014/main" id="{A49DC11D-67ED-2B6A-A3EC-148AECB67F39}"/>
              </a:ext>
            </a:extLst>
          </p:cNvPr>
          <p:cNvSpPr/>
          <p:nvPr/>
        </p:nvSpPr>
        <p:spPr>
          <a:xfrm>
            <a:off x="4805967" y="557419"/>
            <a:ext cx="2580889" cy="5571556"/>
          </a:xfrm>
          <a:prstGeom prst="roundRect">
            <a:avLst>
              <a:gd name="adj" fmla="val 10551"/>
            </a:avLst>
          </a:prstGeom>
          <a:solidFill>
            <a:srgbClr val="F2F2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screenshot of a phone&#10;&#10;Description automatically generated">
            <a:extLst>
              <a:ext uri="{FF2B5EF4-FFF2-40B4-BE49-F238E27FC236}">
                <a16:creationId xmlns:a16="http://schemas.microsoft.com/office/drawing/2014/main" id="{390B19D2-5BCF-B295-9B9B-0954FD064CE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815111" y="799146"/>
            <a:ext cx="2593500" cy="5323788"/>
          </a:xfrm>
          <a:prstGeom prst="rect">
            <a:avLst/>
          </a:prstGeom>
          <a:solidFill>
            <a:schemeClr val="bg1"/>
          </a:solidFill>
        </p:spPr>
      </p:pic>
      <p:pic>
        <p:nvPicPr>
          <p:cNvPr id="11" name="Picture 10" descr="A black cell phone with a black screen&#10;&#10;Description automatically generated">
            <a:extLst>
              <a:ext uri="{FF2B5EF4-FFF2-40B4-BE49-F238E27FC236}">
                <a16:creationId xmlns:a16="http://schemas.microsoft.com/office/drawing/2014/main" id="{FE58FC40-0BAF-F732-0EE9-90E3ACA553F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38634" y="464971"/>
            <a:ext cx="2914732" cy="5828770"/>
          </a:xfrm>
          <a:prstGeom prst="rect">
            <a:avLst/>
          </a:prstGeom>
        </p:spPr>
      </p:pic>
      <p:sp>
        <p:nvSpPr>
          <p:cNvPr id="12" name="TextBox 11">
            <a:extLst>
              <a:ext uri="{FF2B5EF4-FFF2-40B4-BE49-F238E27FC236}">
                <a16:creationId xmlns:a16="http://schemas.microsoft.com/office/drawing/2014/main" id="{734AF5D9-3E9D-1D19-3287-49DEC229B0F0}"/>
              </a:ext>
            </a:extLst>
          </p:cNvPr>
          <p:cNvSpPr txBox="1"/>
          <p:nvPr/>
        </p:nvSpPr>
        <p:spPr>
          <a:xfrm>
            <a:off x="373700" y="2551837"/>
            <a:ext cx="4377780" cy="1754326"/>
          </a:xfrm>
          <a:prstGeom prst="rect">
            <a:avLst/>
          </a:prstGeom>
          <a:noFill/>
        </p:spPr>
        <p:txBody>
          <a:bodyPr wrap="square" rtlCol="0">
            <a:spAutoFit/>
          </a:bodyPr>
          <a:lstStyle/>
          <a:p>
            <a:r>
              <a:rPr lang="en-AU" sz="3600" b="1" dirty="0">
                <a:solidFill>
                  <a:schemeClr val="bg1"/>
                </a:solidFill>
                <a:latin typeface="Satoshi" pitchFamily="2" charset="77"/>
              </a:rPr>
              <a:t>Give them access </a:t>
            </a:r>
            <a:r>
              <a:rPr lang="en-AU" sz="3600" b="1" dirty="0">
                <a:solidFill>
                  <a:srgbClr val="19F076"/>
                </a:solidFill>
                <a:latin typeface="Satoshi" pitchFamily="2" charset="77"/>
              </a:rPr>
              <a:t>to wellbeing support 24/7  </a:t>
            </a:r>
          </a:p>
        </p:txBody>
      </p:sp>
      <p:pic>
        <p:nvPicPr>
          <p:cNvPr id="2" name="Picture 1" descr="A green screen with black border&#10;&#10;Description automatically generated">
            <a:extLst>
              <a:ext uri="{FF2B5EF4-FFF2-40B4-BE49-F238E27FC236}">
                <a16:creationId xmlns:a16="http://schemas.microsoft.com/office/drawing/2014/main" id="{DF8CA752-CC73-8139-B031-DF452F6809F1}"/>
              </a:ext>
            </a:extLst>
          </p:cNvPr>
          <p:cNvPicPr>
            <a:picLocks noChangeAspect="1"/>
          </p:cNvPicPr>
          <p:nvPr/>
        </p:nvPicPr>
        <p:blipFill>
          <a:blip r:embed="rId4"/>
          <a:stretch>
            <a:fillRect/>
          </a:stretch>
        </p:blipFill>
        <p:spPr>
          <a:xfrm>
            <a:off x="7750379" y="3581852"/>
            <a:ext cx="3845425" cy="841754"/>
          </a:xfrm>
          <a:prstGeom prst="rect">
            <a:avLst/>
          </a:prstGeom>
        </p:spPr>
      </p:pic>
      <p:sp>
        <p:nvSpPr>
          <p:cNvPr id="3" name="TextBox 2">
            <a:extLst>
              <a:ext uri="{FF2B5EF4-FFF2-40B4-BE49-F238E27FC236}">
                <a16:creationId xmlns:a16="http://schemas.microsoft.com/office/drawing/2014/main" id="{6E1655EB-5187-57A2-91B3-EF45281487BE}"/>
              </a:ext>
            </a:extLst>
          </p:cNvPr>
          <p:cNvSpPr txBox="1"/>
          <p:nvPr/>
        </p:nvSpPr>
        <p:spPr>
          <a:xfrm>
            <a:off x="7807980" y="3828251"/>
            <a:ext cx="3654420" cy="338554"/>
          </a:xfrm>
          <a:prstGeom prst="rect">
            <a:avLst/>
          </a:prstGeom>
          <a:noFill/>
        </p:spPr>
        <p:txBody>
          <a:bodyPr wrap="square">
            <a:spAutoFit/>
          </a:bodyPr>
          <a:lstStyle/>
          <a:p>
            <a:r>
              <a:rPr lang="en-AU" sz="1600" b="1" dirty="0">
                <a:solidFill>
                  <a:srgbClr val="074556"/>
                </a:solidFill>
                <a:latin typeface="Satoshi" pitchFamily="2" charset="77"/>
              </a:rPr>
              <a:t>Omni-channel access to support. </a:t>
            </a:r>
            <a:endParaRPr lang="en-US" sz="1050" b="1" dirty="0">
              <a:solidFill>
                <a:srgbClr val="074556"/>
              </a:solidFill>
              <a:latin typeface="Satoshi" pitchFamily="2" charset="77"/>
            </a:endParaRPr>
          </a:p>
        </p:txBody>
      </p:sp>
    </p:spTree>
    <p:extLst>
      <p:ext uri="{BB962C8B-B14F-4D97-AF65-F5344CB8AC3E}">
        <p14:creationId xmlns:p14="http://schemas.microsoft.com/office/powerpoint/2010/main" val="4109119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6087E4-9AD1-4BE8-0AFB-9774005422F4}"/>
            </a:ext>
          </a:extLst>
        </p:cNvPr>
        <p:cNvGrpSpPr/>
        <p:nvPr/>
      </p:nvGrpSpPr>
      <p:grpSpPr>
        <a:xfrm>
          <a:off x="0" y="0"/>
          <a:ext cx="0" cy="0"/>
          <a:chOff x="0" y="0"/>
          <a:chExt cx="0" cy="0"/>
        </a:xfrm>
      </p:grpSpPr>
      <p:sp>
        <p:nvSpPr>
          <p:cNvPr id="4" name="object 6">
            <a:extLst>
              <a:ext uri="{FF2B5EF4-FFF2-40B4-BE49-F238E27FC236}">
                <a16:creationId xmlns:a16="http://schemas.microsoft.com/office/drawing/2014/main" id="{7FAEF47C-A461-0949-66E6-FDC941A3269E}"/>
              </a:ext>
            </a:extLst>
          </p:cNvPr>
          <p:cNvSpPr/>
          <p:nvPr/>
        </p:nvSpPr>
        <p:spPr>
          <a:xfrm>
            <a:off x="4751480" y="860645"/>
            <a:ext cx="7059456" cy="5037422"/>
          </a:xfrm>
          <a:custGeom>
            <a:avLst/>
            <a:gdLst/>
            <a:ahLst/>
            <a:cxnLst/>
            <a:rect l="l" t="t" r="r" b="b"/>
            <a:pathLst>
              <a:path w="12942569" h="9235440">
                <a:moveTo>
                  <a:pt x="12418470" y="0"/>
                </a:moveTo>
                <a:lnTo>
                  <a:pt x="523544" y="0"/>
                </a:lnTo>
                <a:lnTo>
                  <a:pt x="475891" y="2139"/>
                </a:lnTo>
                <a:lnTo>
                  <a:pt x="429437" y="8435"/>
                </a:lnTo>
                <a:lnTo>
                  <a:pt x="384366" y="18701"/>
                </a:lnTo>
                <a:lnTo>
                  <a:pt x="340863" y="32754"/>
                </a:lnTo>
                <a:lnTo>
                  <a:pt x="299114" y="50408"/>
                </a:lnTo>
                <a:lnTo>
                  <a:pt x="259302" y="71479"/>
                </a:lnTo>
                <a:lnTo>
                  <a:pt x="221613" y="95782"/>
                </a:lnTo>
                <a:lnTo>
                  <a:pt x="186232" y="123131"/>
                </a:lnTo>
                <a:lnTo>
                  <a:pt x="153343" y="153343"/>
                </a:lnTo>
                <a:lnTo>
                  <a:pt x="123131" y="186232"/>
                </a:lnTo>
                <a:lnTo>
                  <a:pt x="95782" y="221613"/>
                </a:lnTo>
                <a:lnTo>
                  <a:pt x="71479" y="259302"/>
                </a:lnTo>
                <a:lnTo>
                  <a:pt x="50408" y="299114"/>
                </a:lnTo>
                <a:lnTo>
                  <a:pt x="32754" y="340863"/>
                </a:lnTo>
                <a:lnTo>
                  <a:pt x="18701" y="384366"/>
                </a:lnTo>
                <a:lnTo>
                  <a:pt x="8435" y="429437"/>
                </a:lnTo>
                <a:lnTo>
                  <a:pt x="2139" y="475891"/>
                </a:lnTo>
                <a:lnTo>
                  <a:pt x="0" y="523544"/>
                </a:lnTo>
                <a:lnTo>
                  <a:pt x="0" y="8711776"/>
                </a:lnTo>
                <a:lnTo>
                  <a:pt x="2139" y="8759429"/>
                </a:lnTo>
                <a:lnTo>
                  <a:pt x="8435" y="8805883"/>
                </a:lnTo>
                <a:lnTo>
                  <a:pt x="18701" y="8850954"/>
                </a:lnTo>
                <a:lnTo>
                  <a:pt x="32754" y="8894457"/>
                </a:lnTo>
                <a:lnTo>
                  <a:pt x="50408" y="8936206"/>
                </a:lnTo>
                <a:lnTo>
                  <a:pt x="71479" y="8976018"/>
                </a:lnTo>
                <a:lnTo>
                  <a:pt x="95782" y="9013707"/>
                </a:lnTo>
                <a:lnTo>
                  <a:pt x="123131" y="9049088"/>
                </a:lnTo>
                <a:lnTo>
                  <a:pt x="153343" y="9081977"/>
                </a:lnTo>
                <a:lnTo>
                  <a:pt x="186232" y="9112189"/>
                </a:lnTo>
                <a:lnTo>
                  <a:pt x="221613" y="9139538"/>
                </a:lnTo>
                <a:lnTo>
                  <a:pt x="259302" y="9163841"/>
                </a:lnTo>
                <a:lnTo>
                  <a:pt x="299114" y="9184912"/>
                </a:lnTo>
                <a:lnTo>
                  <a:pt x="340863" y="9202566"/>
                </a:lnTo>
                <a:lnTo>
                  <a:pt x="384366" y="9216619"/>
                </a:lnTo>
                <a:lnTo>
                  <a:pt x="429437" y="9226885"/>
                </a:lnTo>
                <a:lnTo>
                  <a:pt x="475891" y="9233181"/>
                </a:lnTo>
                <a:lnTo>
                  <a:pt x="523544" y="9235320"/>
                </a:lnTo>
                <a:lnTo>
                  <a:pt x="12418470" y="9235320"/>
                </a:lnTo>
                <a:lnTo>
                  <a:pt x="12466122" y="9233181"/>
                </a:lnTo>
                <a:lnTo>
                  <a:pt x="12512577" y="9226885"/>
                </a:lnTo>
                <a:lnTo>
                  <a:pt x="12557647" y="9216619"/>
                </a:lnTo>
                <a:lnTo>
                  <a:pt x="12601150" y="9202566"/>
                </a:lnTo>
                <a:lnTo>
                  <a:pt x="12642900" y="9184912"/>
                </a:lnTo>
                <a:lnTo>
                  <a:pt x="12682711" y="9163841"/>
                </a:lnTo>
                <a:lnTo>
                  <a:pt x="12720400" y="9139538"/>
                </a:lnTo>
                <a:lnTo>
                  <a:pt x="12755781" y="9112189"/>
                </a:lnTo>
                <a:lnTo>
                  <a:pt x="12788670" y="9081977"/>
                </a:lnTo>
                <a:lnTo>
                  <a:pt x="12818882" y="9049088"/>
                </a:lnTo>
                <a:lnTo>
                  <a:pt x="12846231" y="9013707"/>
                </a:lnTo>
                <a:lnTo>
                  <a:pt x="12870534" y="8976018"/>
                </a:lnTo>
                <a:lnTo>
                  <a:pt x="12891605" y="8936206"/>
                </a:lnTo>
                <a:lnTo>
                  <a:pt x="12909259" y="8894457"/>
                </a:lnTo>
                <a:lnTo>
                  <a:pt x="12923312" y="8850954"/>
                </a:lnTo>
                <a:lnTo>
                  <a:pt x="12933579" y="8805883"/>
                </a:lnTo>
                <a:lnTo>
                  <a:pt x="12939874" y="8759429"/>
                </a:lnTo>
                <a:lnTo>
                  <a:pt x="12942014" y="8711776"/>
                </a:lnTo>
                <a:lnTo>
                  <a:pt x="12942014" y="523544"/>
                </a:lnTo>
                <a:lnTo>
                  <a:pt x="12939874" y="475891"/>
                </a:lnTo>
                <a:lnTo>
                  <a:pt x="12933579" y="429437"/>
                </a:lnTo>
                <a:lnTo>
                  <a:pt x="12923312" y="384366"/>
                </a:lnTo>
                <a:lnTo>
                  <a:pt x="12909259" y="340863"/>
                </a:lnTo>
                <a:lnTo>
                  <a:pt x="12891605" y="299114"/>
                </a:lnTo>
                <a:lnTo>
                  <a:pt x="12870534" y="259302"/>
                </a:lnTo>
                <a:lnTo>
                  <a:pt x="12846231" y="221613"/>
                </a:lnTo>
                <a:lnTo>
                  <a:pt x="12818882" y="186232"/>
                </a:lnTo>
                <a:lnTo>
                  <a:pt x="12788670" y="153343"/>
                </a:lnTo>
                <a:lnTo>
                  <a:pt x="12755781" y="123131"/>
                </a:lnTo>
                <a:lnTo>
                  <a:pt x="12720400" y="95782"/>
                </a:lnTo>
                <a:lnTo>
                  <a:pt x="12682711" y="71479"/>
                </a:lnTo>
                <a:lnTo>
                  <a:pt x="12642900" y="50408"/>
                </a:lnTo>
                <a:lnTo>
                  <a:pt x="12601150" y="32754"/>
                </a:lnTo>
                <a:lnTo>
                  <a:pt x="12557647" y="18701"/>
                </a:lnTo>
                <a:lnTo>
                  <a:pt x="12512577" y="8435"/>
                </a:lnTo>
                <a:lnTo>
                  <a:pt x="12466122" y="2139"/>
                </a:lnTo>
                <a:lnTo>
                  <a:pt x="12418470" y="0"/>
                </a:lnTo>
                <a:close/>
              </a:path>
            </a:pathLst>
          </a:custGeom>
          <a:solidFill>
            <a:srgbClr val="FFFFFF"/>
          </a:solidFill>
        </p:spPr>
        <p:txBody>
          <a:bodyPr wrap="square" lIns="0" tIns="0" rIns="0" bIns="0" rtlCol="0"/>
          <a:lstStyle/>
          <a:p>
            <a:endParaRPr sz="1092"/>
          </a:p>
        </p:txBody>
      </p:sp>
      <p:sp>
        <p:nvSpPr>
          <p:cNvPr id="5" name="TextBox 4">
            <a:extLst>
              <a:ext uri="{FF2B5EF4-FFF2-40B4-BE49-F238E27FC236}">
                <a16:creationId xmlns:a16="http://schemas.microsoft.com/office/drawing/2014/main" id="{32A0CC2D-9B17-81EC-1427-C669BB99D7E5}"/>
              </a:ext>
            </a:extLst>
          </p:cNvPr>
          <p:cNvSpPr txBox="1"/>
          <p:nvPr/>
        </p:nvSpPr>
        <p:spPr>
          <a:xfrm>
            <a:off x="7748817" y="1383145"/>
            <a:ext cx="3629640"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000" b="1" dirty="0">
                <a:solidFill>
                  <a:srgbClr val="074556"/>
                </a:solidFill>
                <a:latin typeface="Satoshi" pitchFamily="2" charset="77"/>
              </a:rPr>
              <a:t>Your employees can book an appointment directly in the app when it’s convenient for them.</a:t>
            </a:r>
          </a:p>
        </p:txBody>
      </p:sp>
      <p:sp>
        <p:nvSpPr>
          <p:cNvPr id="12" name="TextBox 11">
            <a:extLst>
              <a:ext uri="{FF2B5EF4-FFF2-40B4-BE49-F238E27FC236}">
                <a16:creationId xmlns:a16="http://schemas.microsoft.com/office/drawing/2014/main" id="{BC5EA764-6217-47D3-858E-97F537CEFDE0}"/>
              </a:ext>
            </a:extLst>
          </p:cNvPr>
          <p:cNvSpPr txBox="1"/>
          <p:nvPr/>
        </p:nvSpPr>
        <p:spPr>
          <a:xfrm>
            <a:off x="373700" y="2551837"/>
            <a:ext cx="4377780" cy="1754326"/>
          </a:xfrm>
          <a:prstGeom prst="rect">
            <a:avLst/>
          </a:prstGeom>
          <a:noFill/>
        </p:spPr>
        <p:txBody>
          <a:bodyPr wrap="square" rtlCol="0">
            <a:spAutoFit/>
          </a:bodyPr>
          <a:lstStyle/>
          <a:p>
            <a:r>
              <a:rPr lang="en-AU" sz="3600" b="1" dirty="0">
                <a:solidFill>
                  <a:schemeClr val="bg1"/>
                </a:solidFill>
                <a:latin typeface="Satoshi" pitchFamily="2" charset="77"/>
              </a:rPr>
              <a:t>Give them access </a:t>
            </a:r>
            <a:r>
              <a:rPr lang="en-AU" sz="3600" b="1" dirty="0">
                <a:solidFill>
                  <a:srgbClr val="19F076"/>
                </a:solidFill>
                <a:latin typeface="Satoshi" pitchFamily="2" charset="77"/>
              </a:rPr>
              <a:t>to wellbeing support 24/7  </a:t>
            </a:r>
          </a:p>
        </p:txBody>
      </p:sp>
      <p:pic>
        <p:nvPicPr>
          <p:cNvPr id="3" name="Picture 2">
            <a:extLst>
              <a:ext uri="{FF2B5EF4-FFF2-40B4-BE49-F238E27FC236}">
                <a16:creationId xmlns:a16="http://schemas.microsoft.com/office/drawing/2014/main" id="{57FDDB55-FF21-EACD-BC9C-36DA1C6D2409}"/>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603762" y="38775"/>
            <a:ext cx="3061671" cy="6624084"/>
          </a:xfrm>
          <a:prstGeom prst="rect">
            <a:avLst/>
          </a:prstGeom>
        </p:spPr>
      </p:pic>
      <p:pic>
        <p:nvPicPr>
          <p:cNvPr id="6" name="Picture 5" descr="A green screen with black border&#10;&#10;Description automatically generated">
            <a:extLst>
              <a:ext uri="{FF2B5EF4-FFF2-40B4-BE49-F238E27FC236}">
                <a16:creationId xmlns:a16="http://schemas.microsoft.com/office/drawing/2014/main" id="{736B4DEA-2A9F-B3F5-1466-A92E50B9FDF4}"/>
              </a:ext>
            </a:extLst>
          </p:cNvPr>
          <p:cNvPicPr>
            <a:picLocks noChangeAspect="1"/>
          </p:cNvPicPr>
          <p:nvPr/>
        </p:nvPicPr>
        <p:blipFill>
          <a:blip r:embed="rId3"/>
          <a:stretch>
            <a:fillRect/>
          </a:stretch>
        </p:blipFill>
        <p:spPr>
          <a:xfrm>
            <a:off x="7750379" y="3581852"/>
            <a:ext cx="3845425" cy="841754"/>
          </a:xfrm>
          <a:prstGeom prst="rect">
            <a:avLst/>
          </a:prstGeom>
        </p:spPr>
      </p:pic>
      <p:pic>
        <p:nvPicPr>
          <p:cNvPr id="7" name="Picture 6" descr="A green screen with black border&#10;&#10;Description automatically generated">
            <a:extLst>
              <a:ext uri="{FF2B5EF4-FFF2-40B4-BE49-F238E27FC236}">
                <a16:creationId xmlns:a16="http://schemas.microsoft.com/office/drawing/2014/main" id="{BF4A9748-2C9C-2BA1-CAD8-FDEF33F68DA8}"/>
              </a:ext>
            </a:extLst>
          </p:cNvPr>
          <p:cNvPicPr>
            <a:picLocks noChangeAspect="1"/>
          </p:cNvPicPr>
          <p:nvPr/>
        </p:nvPicPr>
        <p:blipFill>
          <a:blip r:embed="rId3"/>
          <a:stretch>
            <a:fillRect/>
          </a:stretch>
        </p:blipFill>
        <p:spPr>
          <a:xfrm>
            <a:off x="7748817" y="4011752"/>
            <a:ext cx="3845425" cy="841754"/>
          </a:xfrm>
          <a:prstGeom prst="rect">
            <a:avLst/>
          </a:prstGeom>
        </p:spPr>
      </p:pic>
      <p:sp>
        <p:nvSpPr>
          <p:cNvPr id="9" name="TextBox 8">
            <a:extLst>
              <a:ext uri="{FF2B5EF4-FFF2-40B4-BE49-F238E27FC236}">
                <a16:creationId xmlns:a16="http://schemas.microsoft.com/office/drawing/2014/main" id="{F2A61700-1F84-4CBB-774F-DE00F83A9BBF}"/>
              </a:ext>
            </a:extLst>
          </p:cNvPr>
          <p:cNvSpPr txBox="1"/>
          <p:nvPr/>
        </p:nvSpPr>
        <p:spPr>
          <a:xfrm>
            <a:off x="7807980" y="3828251"/>
            <a:ext cx="3591540" cy="830997"/>
          </a:xfrm>
          <a:prstGeom prst="rect">
            <a:avLst/>
          </a:prstGeom>
          <a:noFill/>
        </p:spPr>
        <p:txBody>
          <a:bodyPr wrap="square">
            <a:spAutoFit/>
          </a:bodyPr>
          <a:lstStyle/>
          <a:p>
            <a:r>
              <a:rPr lang="en-AU" sz="1600" b="1" dirty="0">
                <a:solidFill>
                  <a:srgbClr val="074556"/>
                </a:solidFill>
                <a:latin typeface="Satoshi" pitchFamily="2" charset="77"/>
              </a:rPr>
              <a:t>Check real-time availability of appointments and book online in just a few clicks. </a:t>
            </a:r>
            <a:endParaRPr lang="en-US" sz="1050" b="1" dirty="0">
              <a:solidFill>
                <a:srgbClr val="074556"/>
              </a:solidFill>
              <a:latin typeface="Satoshi" pitchFamily="2" charset="77"/>
            </a:endParaRPr>
          </a:p>
        </p:txBody>
      </p:sp>
    </p:spTree>
    <p:extLst>
      <p:ext uri="{BB962C8B-B14F-4D97-AF65-F5344CB8AC3E}">
        <p14:creationId xmlns:p14="http://schemas.microsoft.com/office/powerpoint/2010/main" val="2630501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06E759-E68E-4B71-F13E-8591FC3939D1}"/>
            </a:ext>
          </a:extLst>
        </p:cNvPr>
        <p:cNvGrpSpPr/>
        <p:nvPr/>
      </p:nvGrpSpPr>
      <p:grpSpPr>
        <a:xfrm>
          <a:off x="0" y="0"/>
          <a:ext cx="0" cy="0"/>
          <a:chOff x="0" y="0"/>
          <a:chExt cx="0" cy="0"/>
        </a:xfrm>
      </p:grpSpPr>
      <p:sp>
        <p:nvSpPr>
          <p:cNvPr id="4" name="object 6">
            <a:extLst>
              <a:ext uri="{FF2B5EF4-FFF2-40B4-BE49-F238E27FC236}">
                <a16:creationId xmlns:a16="http://schemas.microsoft.com/office/drawing/2014/main" id="{6538426C-B75C-A7EB-28E2-CCA64755934E}"/>
              </a:ext>
            </a:extLst>
          </p:cNvPr>
          <p:cNvSpPr/>
          <p:nvPr/>
        </p:nvSpPr>
        <p:spPr>
          <a:xfrm>
            <a:off x="4751480" y="860645"/>
            <a:ext cx="7059456" cy="5037422"/>
          </a:xfrm>
          <a:custGeom>
            <a:avLst/>
            <a:gdLst/>
            <a:ahLst/>
            <a:cxnLst/>
            <a:rect l="l" t="t" r="r" b="b"/>
            <a:pathLst>
              <a:path w="12942569" h="9235440">
                <a:moveTo>
                  <a:pt x="12418470" y="0"/>
                </a:moveTo>
                <a:lnTo>
                  <a:pt x="523544" y="0"/>
                </a:lnTo>
                <a:lnTo>
                  <a:pt x="475891" y="2139"/>
                </a:lnTo>
                <a:lnTo>
                  <a:pt x="429437" y="8435"/>
                </a:lnTo>
                <a:lnTo>
                  <a:pt x="384366" y="18701"/>
                </a:lnTo>
                <a:lnTo>
                  <a:pt x="340863" y="32754"/>
                </a:lnTo>
                <a:lnTo>
                  <a:pt x="299114" y="50408"/>
                </a:lnTo>
                <a:lnTo>
                  <a:pt x="259302" y="71479"/>
                </a:lnTo>
                <a:lnTo>
                  <a:pt x="221613" y="95782"/>
                </a:lnTo>
                <a:lnTo>
                  <a:pt x="186232" y="123131"/>
                </a:lnTo>
                <a:lnTo>
                  <a:pt x="153343" y="153343"/>
                </a:lnTo>
                <a:lnTo>
                  <a:pt x="123131" y="186232"/>
                </a:lnTo>
                <a:lnTo>
                  <a:pt x="95782" y="221613"/>
                </a:lnTo>
                <a:lnTo>
                  <a:pt x="71479" y="259302"/>
                </a:lnTo>
                <a:lnTo>
                  <a:pt x="50408" y="299114"/>
                </a:lnTo>
                <a:lnTo>
                  <a:pt x="32754" y="340863"/>
                </a:lnTo>
                <a:lnTo>
                  <a:pt x="18701" y="384366"/>
                </a:lnTo>
                <a:lnTo>
                  <a:pt x="8435" y="429437"/>
                </a:lnTo>
                <a:lnTo>
                  <a:pt x="2139" y="475891"/>
                </a:lnTo>
                <a:lnTo>
                  <a:pt x="0" y="523544"/>
                </a:lnTo>
                <a:lnTo>
                  <a:pt x="0" y="8711776"/>
                </a:lnTo>
                <a:lnTo>
                  <a:pt x="2139" y="8759429"/>
                </a:lnTo>
                <a:lnTo>
                  <a:pt x="8435" y="8805883"/>
                </a:lnTo>
                <a:lnTo>
                  <a:pt x="18701" y="8850954"/>
                </a:lnTo>
                <a:lnTo>
                  <a:pt x="32754" y="8894457"/>
                </a:lnTo>
                <a:lnTo>
                  <a:pt x="50408" y="8936206"/>
                </a:lnTo>
                <a:lnTo>
                  <a:pt x="71479" y="8976018"/>
                </a:lnTo>
                <a:lnTo>
                  <a:pt x="95782" y="9013707"/>
                </a:lnTo>
                <a:lnTo>
                  <a:pt x="123131" y="9049088"/>
                </a:lnTo>
                <a:lnTo>
                  <a:pt x="153343" y="9081977"/>
                </a:lnTo>
                <a:lnTo>
                  <a:pt x="186232" y="9112189"/>
                </a:lnTo>
                <a:lnTo>
                  <a:pt x="221613" y="9139538"/>
                </a:lnTo>
                <a:lnTo>
                  <a:pt x="259302" y="9163841"/>
                </a:lnTo>
                <a:lnTo>
                  <a:pt x="299114" y="9184912"/>
                </a:lnTo>
                <a:lnTo>
                  <a:pt x="340863" y="9202566"/>
                </a:lnTo>
                <a:lnTo>
                  <a:pt x="384366" y="9216619"/>
                </a:lnTo>
                <a:lnTo>
                  <a:pt x="429437" y="9226885"/>
                </a:lnTo>
                <a:lnTo>
                  <a:pt x="475891" y="9233181"/>
                </a:lnTo>
                <a:lnTo>
                  <a:pt x="523544" y="9235320"/>
                </a:lnTo>
                <a:lnTo>
                  <a:pt x="12418470" y="9235320"/>
                </a:lnTo>
                <a:lnTo>
                  <a:pt x="12466122" y="9233181"/>
                </a:lnTo>
                <a:lnTo>
                  <a:pt x="12512577" y="9226885"/>
                </a:lnTo>
                <a:lnTo>
                  <a:pt x="12557647" y="9216619"/>
                </a:lnTo>
                <a:lnTo>
                  <a:pt x="12601150" y="9202566"/>
                </a:lnTo>
                <a:lnTo>
                  <a:pt x="12642900" y="9184912"/>
                </a:lnTo>
                <a:lnTo>
                  <a:pt x="12682711" y="9163841"/>
                </a:lnTo>
                <a:lnTo>
                  <a:pt x="12720400" y="9139538"/>
                </a:lnTo>
                <a:lnTo>
                  <a:pt x="12755781" y="9112189"/>
                </a:lnTo>
                <a:lnTo>
                  <a:pt x="12788670" y="9081977"/>
                </a:lnTo>
                <a:lnTo>
                  <a:pt x="12818882" y="9049088"/>
                </a:lnTo>
                <a:lnTo>
                  <a:pt x="12846231" y="9013707"/>
                </a:lnTo>
                <a:lnTo>
                  <a:pt x="12870534" y="8976018"/>
                </a:lnTo>
                <a:lnTo>
                  <a:pt x="12891605" y="8936206"/>
                </a:lnTo>
                <a:lnTo>
                  <a:pt x="12909259" y="8894457"/>
                </a:lnTo>
                <a:lnTo>
                  <a:pt x="12923312" y="8850954"/>
                </a:lnTo>
                <a:lnTo>
                  <a:pt x="12933579" y="8805883"/>
                </a:lnTo>
                <a:lnTo>
                  <a:pt x="12939874" y="8759429"/>
                </a:lnTo>
                <a:lnTo>
                  <a:pt x="12942014" y="8711776"/>
                </a:lnTo>
                <a:lnTo>
                  <a:pt x="12942014" y="523544"/>
                </a:lnTo>
                <a:lnTo>
                  <a:pt x="12939874" y="475891"/>
                </a:lnTo>
                <a:lnTo>
                  <a:pt x="12933579" y="429437"/>
                </a:lnTo>
                <a:lnTo>
                  <a:pt x="12923312" y="384366"/>
                </a:lnTo>
                <a:lnTo>
                  <a:pt x="12909259" y="340863"/>
                </a:lnTo>
                <a:lnTo>
                  <a:pt x="12891605" y="299114"/>
                </a:lnTo>
                <a:lnTo>
                  <a:pt x="12870534" y="259302"/>
                </a:lnTo>
                <a:lnTo>
                  <a:pt x="12846231" y="221613"/>
                </a:lnTo>
                <a:lnTo>
                  <a:pt x="12818882" y="186232"/>
                </a:lnTo>
                <a:lnTo>
                  <a:pt x="12788670" y="153343"/>
                </a:lnTo>
                <a:lnTo>
                  <a:pt x="12755781" y="123131"/>
                </a:lnTo>
                <a:lnTo>
                  <a:pt x="12720400" y="95782"/>
                </a:lnTo>
                <a:lnTo>
                  <a:pt x="12682711" y="71479"/>
                </a:lnTo>
                <a:lnTo>
                  <a:pt x="12642900" y="50408"/>
                </a:lnTo>
                <a:lnTo>
                  <a:pt x="12601150" y="32754"/>
                </a:lnTo>
                <a:lnTo>
                  <a:pt x="12557647" y="18701"/>
                </a:lnTo>
                <a:lnTo>
                  <a:pt x="12512577" y="8435"/>
                </a:lnTo>
                <a:lnTo>
                  <a:pt x="12466122" y="2139"/>
                </a:lnTo>
                <a:lnTo>
                  <a:pt x="12418470" y="0"/>
                </a:lnTo>
                <a:close/>
              </a:path>
            </a:pathLst>
          </a:custGeom>
          <a:solidFill>
            <a:srgbClr val="FFFFFF"/>
          </a:solidFill>
        </p:spPr>
        <p:txBody>
          <a:bodyPr wrap="square" lIns="0" tIns="0" rIns="0" bIns="0" rtlCol="0"/>
          <a:lstStyle/>
          <a:p>
            <a:endParaRPr sz="1092"/>
          </a:p>
        </p:txBody>
      </p:sp>
      <p:sp>
        <p:nvSpPr>
          <p:cNvPr id="5" name="TextBox 4">
            <a:extLst>
              <a:ext uri="{FF2B5EF4-FFF2-40B4-BE49-F238E27FC236}">
                <a16:creationId xmlns:a16="http://schemas.microsoft.com/office/drawing/2014/main" id="{33332CF6-B205-1E0D-C63A-AB349956F429}"/>
              </a:ext>
            </a:extLst>
          </p:cNvPr>
          <p:cNvSpPr txBox="1"/>
          <p:nvPr/>
        </p:nvSpPr>
        <p:spPr>
          <a:xfrm>
            <a:off x="7748817" y="1383145"/>
            <a:ext cx="3629640"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000" b="1" dirty="0">
                <a:solidFill>
                  <a:srgbClr val="074556"/>
                </a:solidFill>
                <a:latin typeface="Satoshi" pitchFamily="2" charset="77"/>
              </a:rPr>
              <a:t>Your employees can access the </a:t>
            </a:r>
            <a:r>
              <a:rPr lang="en-US" sz="2000" b="1" dirty="0">
                <a:solidFill>
                  <a:srgbClr val="074556"/>
                </a:solidFill>
                <a:latin typeface="Satoshi" pitchFamily="2" charset="77"/>
              </a:rPr>
              <a:t>app's live chat feature to speak directly with a support member or arrange a counseling session via </a:t>
            </a:r>
            <a:r>
              <a:rPr lang="en-GB" sz="2000" b="1" dirty="0">
                <a:solidFill>
                  <a:srgbClr val="074556"/>
                </a:solidFill>
                <a:latin typeface="Satoshi" pitchFamily="2" charset="77"/>
              </a:rPr>
              <a:t>chat. </a:t>
            </a:r>
          </a:p>
        </p:txBody>
      </p:sp>
      <p:sp>
        <p:nvSpPr>
          <p:cNvPr id="12" name="TextBox 11">
            <a:extLst>
              <a:ext uri="{FF2B5EF4-FFF2-40B4-BE49-F238E27FC236}">
                <a16:creationId xmlns:a16="http://schemas.microsoft.com/office/drawing/2014/main" id="{E088F9E5-187F-A869-6898-66312F4B6F3D}"/>
              </a:ext>
            </a:extLst>
          </p:cNvPr>
          <p:cNvSpPr txBox="1"/>
          <p:nvPr/>
        </p:nvSpPr>
        <p:spPr>
          <a:xfrm>
            <a:off x="373700" y="2551837"/>
            <a:ext cx="4377780" cy="1754326"/>
          </a:xfrm>
          <a:prstGeom prst="rect">
            <a:avLst/>
          </a:prstGeom>
          <a:noFill/>
        </p:spPr>
        <p:txBody>
          <a:bodyPr wrap="square" rtlCol="0">
            <a:spAutoFit/>
          </a:bodyPr>
          <a:lstStyle/>
          <a:p>
            <a:r>
              <a:rPr lang="en-AU" sz="3600" b="1" dirty="0">
                <a:solidFill>
                  <a:schemeClr val="bg1"/>
                </a:solidFill>
                <a:latin typeface="Satoshi" pitchFamily="2" charset="77"/>
              </a:rPr>
              <a:t>Give them access </a:t>
            </a:r>
            <a:r>
              <a:rPr lang="en-AU" sz="3600" b="1" dirty="0">
                <a:solidFill>
                  <a:srgbClr val="19F076"/>
                </a:solidFill>
                <a:latin typeface="Satoshi" pitchFamily="2" charset="77"/>
              </a:rPr>
              <a:t>to wellbeing support 24/7  </a:t>
            </a:r>
          </a:p>
        </p:txBody>
      </p:sp>
      <p:pic>
        <p:nvPicPr>
          <p:cNvPr id="2" name="Picture 1">
            <a:extLst>
              <a:ext uri="{FF2B5EF4-FFF2-40B4-BE49-F238E27FC236}">
                <a16:creationId xmlns:a16="http://schemas.microsoft.com/office/drawing/2014/main" id="{B7D82DC7-222C-B1F9-5750-33A957EBA618}"/>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602530" y="54015"/>
            <a:ext cx="3055283" cy="6610262"/>
          </a:xfrm>
          <a:prstGeom prst="rect">
            <a:avLst/>
          </a:prstGeom>
        </p:spPr>
      </p:pic>
      <p:pic>
        <p:nvPicPr>
          <p:cNvPr id="3" name="Picture 2" descr="A green screen with black border&#10;&#10;Description automatically generated">
            <a:extLst>
              <a:ext uri="{FF2B5EF4-FFF2-40B4-BE49-F238E27FC236}">
                <a16:creationId xmlns:a16="http://schemas.microsoft.com/office/drawing/2014/main" id="{7564D547-F08C-B2DD-0519-49525E6918D6}"/>
              </a:ext>
            </a:extLst>
          </p:cNvPr>
          <p:cNvPicPr>
            <a:picLocks noChangeAspect="1"/>
          </p:cNvPicPr>
          <p:nvPr/>
        </p:nvPicPr>
        <p:blipFill>
          <a:blip r:embed="rId3"/>
          <a:stretch>
            <a:fillRect/>
          </a:stretch>
        </p:blipFill>
        <p:spPr>
          <a:xfrm>
            <a:off x="7750379" y="3581852"/>
            <a:ext cx="3845425" cy="841754"/>
          </a:xfrm>
          <a:prstGeom prst="rect">
            <a:avLst/>
          </a:prstGeom>
        </p:spPr>
      </p:pic>
      <p:pic>
        <p:nvPicPr>
          <p:cNvPr id="7" name="Picture 6" descr="A green screen with black border&#10;&#10;Description automatically generated">
            <a:extLst>
              <a:ext uri="{FF2B5EF4-FFF2-40B4-BE49-F238E27FC236}">
                <a16:creationId xmlns:a16="http://schemas.microsoft.com/office/drawing/2014/main" id="{5E8B1D52-DA5A-DD00-5700-CC2C86DC8803}"/>
              </a:ext>
            </a:extLst>
          </p:cNvPr>
          <p:cNvPicPr>
            <a:picLocks noChangeAspect="1"/>
          </p:cNvPicPr>
          <p:nvPr/>
        </p:nvPicPr>
        <p:blipFill>
          <a:blip r:embed="rId3"/>
          <a:stretch>
            <a:fillRect/>
          </a:stretch>
        </p:blipFill>
        <p:spPr>
          <a:xfrm>
            <a:off x="7748817" y="4011752"/>
            <a:ext cx="3845425" cy="841754"/>
          </a:xfrm>
          <a:prstGeom prst="rect">
            <a:avLst/>
          </a:prstGeom>
        </p:spPr>
      </p:pic>
      <p:sp>
        <p:nvSpPr>
          <p:cNvPr id="9" name="TextBox 8">
            <a:extLst>
              <a:ext uri="{FF2B5EF4-FFF2-40B4-BE49-F238E27FC236}">
                <a16:creationId xmlns:a16="http://schemas.microsoft.com/office/drawing/2014/main" id="{FED35CE2-0ABC-FE82-01FF-4003D1BCD354}"/>
              </a:ext>
            </a:extLst>
          </p:cNvPr>
          <p:cNvSpPr txBox="1"/>
          <p:nvPr/>
        </p:nvSpPr>
        <p:spPr>
          <a:xfrm>
            <a:off x="7807980" y="3828251"/>
            <a:ext cx="3591540" cy="830997"/>
          </a:xfrm>
          <a:prstGeom prst="rect">
            <a:avLst/>
          </a:prstGeom>
          <a:noFill/>
        </p:spPr>
        <p:txBody>
          <a:bodyPr wrap="square">
            <a:spAutoFit/>
          </a:bodyPr>
          <a:lstStyle/>
          <a:p>
            <a:r>
              <a:rPr lang="en-AU" sz="1600" b="1" dirty="0">
                <a:solidFill>
                  <a:srgbClr val="074556"/>
                </a:solidFill>
                <a:latin typeface="Satoshi" pitchFamily="2" charset="77"/>
              </a:rPr>
              <a:t>Live chat to access support and counselling in the app when they need it.</a:t>
            </a:r>
          </a:p>
        </p:txBody>
      </p:sp>
    </p:spTree>
    <p:extLst>
      <p:ext uri="{BB962C8B-B14F-4D97-AF65-F5344CB8AC3E}">
        <p14:creationId xmlns:p14="http://schemas.microsoft.com/office/powerpoint/2010/main" val="664422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9A1221-2788-EEC9-FCAB-54191EA58909}"/>
            </a:ext>
          </a:extLst>
        </p:cNvPr>
        <p:cNvGrpSpPr/>
        <p:nvPr/>
      </p:nvGrpSpPr>
      <p:grpSpPr>
        <a:xfrm>
          <a:off x="0" y="0"/>
          <a:ext cx="0" cy="0"/>
          <a:chOff x="0" y="0"/>
          <a:chExt cx="0" cy="0"/>
        </a:xfrm>
      </p:grpSpPr>
      <p:sp>
        <p:nvSpPr>
          <p:cNvPr id="4" name="object 6">
            <a:extLst>
              <a:ext uri="{FF2B5EF4-FFF2-40B4-BE49-F238E27FC236}">
                <a16:creationId xmlns:a16="http://schemas.microsoft.com/office/drawing/2014/main" id="{F12AFD06-BD5D-CFCB-6A3E-8702CB84F9C3}"/>
              </a:ext>
            </a:extLst>
          </p:cNvPr>
          <p:cNvSpPr/>
          <p:nvPr/>
        </p:nvSpPr>
        <p:spPr>
          <a:xfrm>
            <a:off x="4751480" y="860645"/>
            <a:ext cx="7059456" cy="5037422"/>
          </a:xfrm>
          <a:custGeom>
            <a:avLst/>
            <a:gdLst/>
            <a:ahLst/>
            <a:cxnLst/>
            <a:rect l="l" t="t" r="r" b="b"/>
            <a:pathLst>
              <a:path w="12942569" h="9235440">
                <a:moveTo>
                  <a:pt x="12418470" y="0"/>
                </a:moveTo>
                <a:lnTo>
                  <a:pt x="523544" y="0"/>
                </a:lnTo>
                <a:lnTo>
                  <a:pt x="475891" y="2139"/>
                </a:lnTo>
                <a:lnTo>
                  <a:pt x="429437" y="8435"/>
                </a:lnTo>
                <a:lnTo>
                  <a:pt x="384366" y="18701"/>
                </a:lnTo>
                <a:lnTo>
                  <a:pt x="340863" y="32754"/>
                </a:lnTo>
                <a:lnTo>
                  <a:pt x="299114" y="50408"/>
                </a:lnTo>
                <a:lnTo>
                  <a:pt x="259302" y="71479"/>
                </a:lnTo>
                <a:lnTo>
                  <a:pt x="221613" y="95782"/>
                </a:lnTo>
                <a:lnTo>
                  <a:pt x="186232" y="123131"/>
                </a:lnTo>
                <a:lnTo>
                  <a:pt x="153343" y="153343"/>
                </a:lnTo>
                <a:lnTo>
                  <a:pt x="123131" y="186232"/>
                </a:lnTo>
                <a:lnTo>
                  <a:pt x="95782" y="221613"/>
                </a:lnTo>
                <a:lnTo>
                  <a:pt x="71479" y="259302"/>
                </a:lnTo>
                <a:lnTo>
                  <a:pt x="50408" y="299114"/>
                </a:lnTo>
                <a:lnTo>
                  <a:pt x="32754" y="340863"/>
                </a:lnTo>
                <a:lnTo>
                  <a:pt x="18701" y="384366"/>
                </a:lnTo>
                <a:lnTo>
                  <a:pt x="8435" y="429437"/>
                </a:lnTo>
                <a:lnTo>
                  <a:pt x="2139" y="475891"/>
                </a:lnTo>
                <a:lnTo>
                  <a:pt x="0" y="523544"/>
                </a:lnTo>
                <a:lnTo>
                  <a:pt x="0" y="8711776"/>
                </a:lnTo>
                <a:lnTo>
                  <a:pt x="2139" y="8759429"/>
                </a:lnTo>
                <a:lnTo>
                  <a:pt x="8435" y="8805883"/>
                </a:lnTo>
                <a:lnTo>
                  <a:pt x="18701" y="8850954"/>
                </a:lnTo>
                <a:lnTo>
                  <a:pt x="32754" y="8894457"/>
                </a:lnTo>
                <a:lnTo>
                  <a:pt x="50408" y="8936206"/>
                </a:lnTo>
                <a:lnTo>
                  <a:pt x="71479" y="8976018"/>
                </a:lnTo>
                <a:lnTo>
                  <a:pt x="95782" y="9013707"/>
                </a:lnTo>
                <a:lnTo>
                  <a:pt x="123131" y="9049088"/>
                </a:lnTo>
                <a:lnTo>
                  <a:pt x="153343" y="9081977"/>
                </a:lnTo>
                <a:lnTo>
                  <a:pt x="186232" y="9112189"/>
                </a:lnTo>
                <a:lnTo>
                  <a:pt x="221613" y="9139538"/>
                </a:lnTo>
                <a:lnTo>
                  <a:pt x="259302" y="9163841"/>
                </a:lnTo>
                <a:lnTo>
                  <a:pt x="299114" y="9184912"/>
                </a:lnTo>
                <a:lnTo>
                  <a:pt x="340863" y="9202566"/>
                </a:lnTo>
                <a:lnTo>
                  <a:pt x="384366" y="9216619"/>
                </a:lnTo>
                <a:lnTo>
                  <a:pt x="429437" y="9226885"/>
                </a:lnTo>
                <a:lnTo>
                  <a:pt x="475891" y="9233181"/>
                </a:lnTo>
                <a:lnTo>
                  <a:pt x="523544" y="9235320"/>
                </a:lnTo>
                <a:lnTo>
                  <a:pt x="12418470" y="9235320"/>
                </a:lnTo>
                <a:lnTo>
                  <a:pt x="12466122" y="9233181"/>
                </a:lnTo>
                <a:lnTo>
                  <a:pt x="12512577" y="9226885"/>
                </a:lnTo>
                <a:lnTo>
                  <a:pt x="12557647" y="9216619"/>
                </a:lnTo>
                <a:lnTo>
                  <a:pt x="12601150" y="9202566"/>
                </a:lnTo>
                <a:lnTo>
                  <a:pt x="12642900" y="9184912"/>
                </a:lnTo>
                <a:lnTo>
                  <a:pt x="12682711" y="9163841"/>
                </a:lnTo>
                <a:lnTo>
                  <a:pt x="12720400" y="9139538"/>
                </a:lnTo>
                <a:lnTo>
                  <a:pt x="12755781" y="9112189"/>
                </a:lnTo>
                <a:lnTo>
                  <a:pt x="12788670" y="9081977"/>
                </a:lnTo>
                <a:lnTo>
                  <a:pt x="12818882" y="9049088"/>
                </a:lnTo>
                <a:lnTo>
                  <a:pt x="12846231" y="9013707"/>
                </a:lnTo>
                <a:lnTo>
                  <a:pt x="12870534" y="8976018"/>
                </a:lnTo>
                <a:lnTo>
                  <a:pt x="12891605" y="8936206"/>
                </a:lnTo>
                <a:lnTo>
                  <a:pt x="12909259" y="8894457"/>
                </a:lnTo>
                <a:lnTo>
                  <a:pt x="12923312" y="8850954"/>
                </a:lnTo>
                <a:lnTo>
                  <a:pt x="12933579" y="8805883"/>
                </a:lnTo>
                <a:lnTo>
                  <a:pt x="12939874" y="8759429"/>
                </a:lnTo>
                <a:lnTo>
                  <a:pt x="12942014" y="8711776"/>
                </a:lnTo>
                <a:lnTo>
                  <a:pt x="12942014" y="523544"/>
                </a:lnTo>
                <a:lnTo>
                  <a:pt x="12939874" y="475891"/>
                </a:lnTo>
                <a:lnTo>
                  <a:pt x="12933579" y="429437"/>
                </a:lnTo>
                <a:lnTo>
                  <a:pt x="12923312" y="384366"/>
                </a:lnTo>
                <a:lnTo>
                  <a:pt x="12909259" y="340863"/>
                </a:lnTo>
                <a:lnTo>
                  <a:pt x="12891605" y="299114"/>
                </a:lnTo>
                <a:lnTo>
                  <a:pt x="12870534" y="259302"/>
                </a:lnTo>
                <a:lnTo>
                  <a:pt x="12846231" y="221613"/>
                </a:lnTo>
                <a:lnTo>
                  <a:pt x="12818882" y="186232"/>
                </a:lnTo>
                <a:lnTo>
                  <a:pt x="12788670" y="153343"/>
                </a:lnTo>
                <a:lnTo>
                  <a:pt x="12755781" y="123131"/>
                </a:lnTo>
                <a:lnTo>
                  <a:pt x="12720400" y="95782"/>
                </a:lnTo>
                <a:lnTo>
                  <a:pt x="12682711" y="71479"/>
                </a:lnTo>
                <a:lnTo>
                  <a:pt x="12642900" y="50408"/>
                </a:lnTo>
                <a:lnTo>
                  <a:pt x="12601150" y="32754"/>
                </a:lnTo>
                <a:lnTo>
                  <a:pt x="12557647" y="18701"/>
                </a:lnTo>
                <a:lnTo>
                  <a:pt x="12512577" y="8435"/>
                </a:lnTo>
                <a:lnTo>
                  <a:pt x="12466122" y="2139"/>
                </a:lnTo>
                <a:lnTo>
                  <a:pt x="12418470" y="0"/>
                </a:lnTo>
                <a:close/>
              </a:path>
            </a:pathLst>
          </a:custGeom>
          <a:solidFill>
            <a:srgbClr val="FFFFFF"/>
          </a:solidFill>
        </p:spPr>
        <p:txBody>
          <a:bodyPr wrap="square" lIns="0" tIns="0" rIns="0" bIns="0" rtlCol="0"/>
          <a:lstStyle/>
          <a:p>
            <a:endParaRPr sz="1092"/>
          </a:p>
        </p:txBody>
      </p:sp>
      <p:sp>
        <p:nvSpPr>
          <p:cNvPr id="5" name="TextBox 4">
            <a:extLst>
              <a:ext uri="{FF2B5EF4-FFF2-40B4-BE49-F238E27FC236}">
                <a16:creationId xmlns:a16="http://schemas.microsoft.com/office/drawing/2014/main" id="{9184C62D-2F6F-5A5C-35A3-86FF21D0A12F}"/>
              </a:ext>
            </a:extLst>
          </p:cNvPr>
          <p:cNvSpPr txBox="1"/>
          <p:nvPr/>
        </p:nvSpPr>
        <p:spPr>
          <a:xfrm>
            <a:off x="7746359" y="1383145"/>
            <a:ext cx="3629640"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000" b="1" dirty="0">
                <a:solidFill>
                  <a:srgbClr val="074556"/>
                </a:solidFill>
                <a:latin typeface="Satoshi" pitchFamily="2" charset="77"/>
              </a:rPr>
              <a:t>Our call centre is available 24/7 to support your employees and their family anytime, anywhere. </a:t>
            </a:r>
          </a:p>
        </p:txBody>
      </p:sp>
      <p:sp>
        <p:nvSpPr>
          <p:cNvPr id="12" name="TextBox 11">
            <a:extLst>
              <a:ext uri="{FF2B5EF4-FFF2-40B4-BE49-F238E27FC236}">
                <a16:creationId xmlns:a16="http://schemas.microsoft.com/office/drawing/2014/main" id="{A10B3724-259A-0B6E-0C61-95272206C98C}"/>
              </a:ext>
            </a:extLst>
          </p:cNvPr>
          <p:cNvSpPr txBox="1"/>
          <p:nvPr/>
        </p:nvSpPr>
        <p:spPr>
          <a:xfrm>
            <a:off x="373700" y="2551837"/>
            <a:ext cx="4377780" cy="1754326"/>
          </a:xfrm>
          <a:prstGeom prst="rect">
            <a:avLst/>
          </a:prstGeom>
          <a:noFill/>
        </p:spPr>
        <p:txBody>
          <a:bodyPr wrap="square" rtlCol="0">
            <a:spAutoFit/>
          </a:bodyPr>
          <a:lstStyle/>
          <a:p>
            <a:r>
              <a:rPr lang="en-AU" sz="3600" b="1" dirty="0">
                <a:solidFill>
                  <a:schemeClr val="bg1"/>
                </a:solidFill>
                <a:latin typeface="Satoshi" pitchFamily="2" charset="77"/>
              </a:rPr>
              <a:t>Give them access </a:t>
            </a:r>
            <a:r>
              <a:rPr lang="en-AU" sz="3600" b="1" dirty="0">
                <a:solidFill>
                  <a:srgbClr val="19F076"/>
                </a:solidFill>
                <a:latin typeface="Satoshi" pitchFamily="2" charset="77"/>
              </a:rPr>
              <a:t>to wellbeing support 24/7  </a:t>
            </a:r>
          </a:p>
        </p:txBody>
      </p:sp>
      <p:pic>
        <p:nvPicPr>
          <p:cNvPr id="2" name="Picture 1">
            <a:extLst>
              <a:ext uri="{FF2B5EF4-FFF2-40B4-BE49-F238E27FC236}">
                <a16:creationId xmlns:a16="http://schemas.microsoft.com/office/drawing/2014/main" id="{0AD61B99-5072-9AC5-7514-A844F7389E42}"/>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599069" y="30480"/>
            <a:ext cx="3066364" cy="6634237"/>
          </a:xfrm>
          <a:prstGeom prst="rect">
            <a:avLst/>
          </a:prstGeom>
        </p:spPr>
      </p:pic>
      <p:pic>
        <p:nvPicPr>
          <p:cNvPr id="3" name="Picture 2" descr="A green screen with black border&#10;&#10;Description automatically generated">
            <a:extLst>
              <a:ext uri="{FF2B5EF4-FFF2-40B4-BE49-F238E27FC236}">
                <a16:creationId xmlns:a16="http://schemas.microsoft.com/office/drawing/2014/main" id="{003F4B33-9D9C-7C56-62E3-B5D76C3B71AF}"/>
              </a:ext>
            </a:extLst>
          </p:cNvPr>
          <p:cNvPicPr>
            <a:picLocks noChangeAspect="1"/>
          </p:cNvPicPr>
          <p:nvPr/>
        </p:nvPicPr>
        <p:blipFill>
          <a:blip r:embed="rId3"/>
          <a:stretch>
            <a:fillRect/>
          </a:stretch>
        </p:blipFill>
        <p:spPr>
          <a:xfrm>
            <a:off x="7750379" y="3581852"/>
            <a:ext cx="3845425" cy="841754"/>
          </a:xfrm>
          <a:prstGeom prst="rect">
            <a:avLst/>
          </a:prstGeom>
        </p:spPr>
      </p:pic>
      <p:sp>
        <p:nvSpPr>
          <p:cNvPr id="6" name="TextBox 5">
            <a:extLst>
              <a:ext uri="{FF2B5EF4-FFF2-40B4-BE49-F238E27FC236}">
                <a16:creationId xmlns:a16="http://schemas.microsoft.com/office/drawing/2014/main" id="{22D5FAAF-D348-7949-C2A3-B1BAE132711D}"/>
              </a:ext>
            </a:extLst>
          </p:cNvPr>
          <p:cNvSpPr txBox="1"/>
          <p:nvPr/>
        </p:nvSpPr>
        <p:spPr>
          <a:xfrm>
            <a:off x="7807980" y="3828251"/>
            <a:ext cx="3654420" cy="338554"/>
          </a:xfrm>
          <a:prstGeom prst="rect">
            <a:avLst/>
          </a:prstGeom>
          <a:noFill/>
        </p:spPr>
        <p:txBody>
          <a:bodyPr wrap="square">
            <a:spAutoFit/>
          </a:bodyPr>
          <a:lstStyle/>
          <a:p>
            <a:r>
              <a:rPr lang="en-AU" sz="1600" b="1" dirty="0">
                <a:solidFill>
                  <a:srgbClr val="074556"/>
                </a:solidFill>
                <a:latin typeface="Satoshi" pitchFamily="2" charset="77"/>
              </a:rPr>
              <a:t>Direct access to phone support. </a:t>
            </a:r>
          </a:p>
        </p:txBody>
      </p:sp>
    </p:spTree>
    <p:extLst>
      <p:ext uri="{BB962C8B-B14F-4D97-AF65-F5344CB8AC3E}">
        <p14:creationId xmlns:p14="http://schemas.microsoft.com/office/powerpoint/2010/main" val="3982820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Digit - Multi 1 - Bright">
  <a:themeElements>
    <a:clrScheme name="Default Color">
      <a:dk1>
        <a:srgbClr val="000000"/>
      </a:dk1>
      <a:lt1>
        <a:srgbClr val="FFFFFF"/>
      </a:lt1>
      <a:dk2>
        <a:srgbClr val="313032"/>
      </a:dk2>
      <a:lt2>
        <a:srgbClr val="F2F2F2"/>
      </a:lt2>
      <a:accent1>
        <a:srgbClr val="63CD80"/>
      </a:accent1>
      <a:accent2>
        <a:srgbClr val="54B8A9"/>
      </a:accent2>
      <a:accent3>
        <a:srgbClr val="3E8F9A"/>
      </a:accent3>
      <a:accent4>
        <a:srgbClr val="447DB3"/>
      </a:accent4>
      <a:accent5>
        <a:srgbClr val="4C64A5"/>
      </a:accent5>
      <a:accent6>
        <a:srgbClr val="5A6E7D"/>
      </a:accent6>
      <a:hlink>
        <a:srgbClr val="FFFFFF"/>
      </a:hlink>
      <a:folHlink>
        <a:srgbClr val="FFFFFF"/>
      </a:folHlink>
    </a:clrScheme>
    <a:fontScheme name="Montserrat - Digit">
      <a:majorFont>
        <a:latin typeface="Montserrat"/>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 - Multi 1 - Bright" id="{1EED83A8-EBEE-4595-BF05-49EE0B6BAEB2}" vid="{B438FD33-41AA-434C-8FF8-841AA7F524DE}"/>
    </a:ext>
  </a:extLst>
</a:theme>
</file>

<file path=ppt/theme/theme2.xml><?xml version="1.0" encoding="utf-8"?>
<a:theme xmlns:a="http://schemas.openxmlformats.org/drawingml/2006/main" name="1_Digit - Multi 1 - Bright">
  <a:themeElements>
    <a:clrScheme name="Default Color">
      <a:dk1>
        <a:srgbClr val="000000"/>
      </a:dk1>
      <a:lt1>
        <a:srgbClr val="FFFFFF"/>
      </a:lt1>
      <a:dk2>
        <a:srgbClr val="313032"/>
      </a:dk2>
      <a:lt2>
        <a:srgbClr val="F2F2F2"/>
      </a:lt2>
      <a:accent1>
        <a:srgbClr val="63CD80"/>
      </a:accent1>
      <a:accent2>
        <a:srgbClr val="54B8A9"/>
      </a:accent2>
      <a:accent3>
        <a:srgbClr val="3E8F9A"/>
      </a:accent3>
      <a:accent4>
        <a:srgbClr val="447DB3"/>
      </a:accent4>
      <a:accent5>
        <a:srgbClr val="4C64A5"/>
      </a:accent5>
      <a:accent6>
        <a:srgbClr val="5A6E7D"/>
      </a:accent6>
      <a:hlink>
        <a:srgbClr val="FFFFFF"/>
      </a:hlink>
      <a:folHlink>
        <a:srgbClr val="FFFFFF"/>
      </a:folHlink>
    </a:clrScheme>
    <a:fontScheme name="Montserrat - Digit">
      <a:majorFont>
        <a:latin typeface="Montserrat"/>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 - Multi 1 - Bright" id="{1EED83A8-EBEE-4595-BF05-49EE0B6BAEB2}" vid="{B438FD33-41AA-434C-8FF8-841AA7F524DE}"/>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03B70A64A27404E95ACC0B01F8AA6C1" ma:contentTypeVersion="20" ma:contentTypeDescription="Create a new document." ma:contentTypeScope="" ma:versionID="e9945994f162a3bb61710d843b5e891b">
  <xsd:schema xmlns:xsd="http://www.w3.org/2001/XMLSchema" xmlns:xs="http://www.w3.org/2001/XMLSchema" xmlns:p="http://schemas.microsoft.com/office/2006/metadata/properties" xmlns:ns1="http://schemas.microsoft.com/sharepoint/v3" xmlns:ns2="f4be34df-3df8-4f0e-9107-73cce74f14e6" xmlns:ns3="a558c35f-65aa-4d39-ae13-b78b5f0f909f" targetNamespace="http://schemas.microsoft.com/office/2006/metadata/properties" ma:root="true" ma:fieldsID="8332074dfd37c90bbf9a161a07f98f2e" ns1:_="" ns2:_="" ns3:_="">
    <xsd:import namespace="http://schemas.microsoft.com/sharepoint/v3"/>
    <xsd:import namespace="f4be34df-3df8-4f0e-9107-73cce74f14e6"/>
    <xsd:import namespace="a558c35f-65aa-4d39-ae13-b78b5f0f909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lcf76f155ced4ddcb4097134ff3c332f" minOccurs="0"/>
                <xsd:element ref="ns3:TaxCatchAll" minOccurs="0"/>
                <xsd:element ref="ns2:MediaServiceDateTaken" minOccurs="0"/>
                <xsd:element ref="ns2:MediaLengthInSeconds" minOccurs="0"/>
                <xsd:element ref="ns1:_ip_UnifiedCompliancePolicyProperties" minOccurs="0"/>
                <xsd:element ref="ns1:_ip_UnifiedCompliancePolicyUIAction"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4be34df-3df8-4f0e-9107-73cce74f14e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afc8ec92-f6ff-4e48-84f2-df79fa285158" ma:termSetId="09814cd3-568e-fe90-9814-8d621ff8fb84" ma:anchorId="fba54fb3-c3e1-fe81-a776-ca4b69148c4d" ma:open="true" ma:isKeyword="false">
      <xsd:complexType>
        <xsd:sequence>
          <xsd:element ref="pc:Terms" minOccurs="0" maxOccurs="1"/>
        </xsd:sequence>
      </xsd:complexType>
    </xsd:element>
    <xsd:element name="MediaServiceDateTaken" ma:index="21" nillable="true" ma:displayName="MediaServiceDateTaken" ma:hidden="true" ma:internalName="MediaServiceDateTake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Location" ma:index="27"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558c35f-65aa-4d39-ae13-b78b5f0f909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f7a09af6-c661-49c6-a581-bc0e03f235c7}" ma:internalName="TaxCatchAll" ma:showField="CatchAllData" ma:web="a558c35f-65aa-4d39-ae13-b78b5f0f909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4be34df-3df8-4f0e-9107-73cce74f14e6">
      <Terms xmlns="http://schemas.microsoft.com/office/infopath/2007/PartnerControls"/>
    </lcf76f155ced4ddcb4097134ff3c332f>
    <TaxCatchAll xmlns="a558c35f-65aa-4d39-ae13-b78b5f0f909f" xsi:nil="true"/>
    <SharedWithUsers xmlns="a558c35f-65aa-4d39-ae13-b78b5f0f909f">
      <UserInfo>
        <DisplayName>SharingLinks.f999fc1a-9683-4405-a174-9ed1ed66c46c.OrganizationEdit.834627fa-5dfa-4b91-9b9a-b509e581becf</DisplayName>
        <AccountId>391</AccountId>
        <AccountType/>
      </UserInfo>
      <UserInfo>
        <DisplayName>Dan Scott</DisplayName>
        <AccountId>190</AccountId>
        <AccountType/>
      </UserInfo>
      <UserInfo>
        <DisplayName>Jade Nicholson</DisplayName>
        <AccountId>13</AccountId>
        <AccountType/>
      </UserInfo>
      <UserInfo>
        <DisplayName>Irene Babu</DisplayName>
        <AccountId>408</AccountId>
        <AccountType/>
      </UserInfo>
      <UserInfo>
        <DisplayName>Mark Rose</DisplayName>
        <AccountId>409</AccountId>
        <AccountType/>
      </UserInfo>
    </SharedWithUsers>
    <_ip_UnifiedCompliancePolicyUIAction xmlns="http://schemas.microsoft.com/sharepoint/v3" xsi:nil="true"/>
    <_ip_UnifiedCompliancePolicyProperties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C6BBB84-F20B-472E-BDA6-6075EA07093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f4be34df-3df8-4f0e-9107-73cce74f14e6"/>
    <ds:schemaRef ds:uri="a558c35f-65aa-4d39-ae13-b78b5f0f909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8A4086E-0737-406F-B0CD-08B7A5FB4C0E}">
  <ds:schemaRefs>
    <ds:schemaRef ds:uri="http://schemas.microsoft.com/office/2006/documentManagement/types"/>
    <ds:schemaRef ds:uri="http://schemas.microsoft.com/office/2006/metadata/properties"/>
    <ds:schemaRef ds:uri="http://purl.org/dc/terms/"/>
    <ds:schemaRef ds:uri="a558c35f-65aa-4d39-ae13-b78b5f0f909f"/>
    <ds:schemaRef ds:uri="http://purl.org/dc/dcmitype/"/>
    <ds:schemaRef ds:uri="http://purl.org/dc/elements/1.1/"/>
    <ds:schemaRef ds:uri="http://www.w3.org/XML/1998/namespace"/>
    <ds:schemaRef ds:uri="http://schemas.microsoft.com/office/infopath/2007/PartnerControls"/>
    <ds:schemaRef ds:uri="http://schemas.openxmlformats.org/package/2006/metadata/core-properties"/>
    <ds:schemaRef ds:uri="f4be34df-3df8-4f0e-9107-73cce74f14e6"/>
    <ds:schemaRef ds:uri="http://schemas.microsoft.com/sharepoint/v3"/>
  </ds:schemaRefs>
</ds:datastoreItem>
</file>

<file path=customXml/itemProps3.xml><?xml version="1.0" encoding="utf-8"?>
<ds:datastoreItem xmlns:ds="http://schemas.openxmlformats.org/officeDocument/2006/customXml" ds:itemID="{209DB4D3-C4BB-481E-9E91-C051F59E744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20537</TotalTime>
  <Words>1398</Words>
  <Application>Microsoft Office PowerPoint</Application>
  <PresentationFormat>Widescreen</PresentationFormat>
  <Paragraphs>115</Paragraphs>
  <Slides>22</Slides>
  <Notes>5</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22</vt:i4>
      </vt:variant>
    </vt:vector>
  </HeadingPairs>
  <TitlesOfParts>
    <vt:vector size="33" baseType="lpstr">
      <vt:lpstr>Arial</vt:lpstr>
      <vt:lpstr>Calibri</vt:lpstr>
      <vt:lpstr>Comfortaa Medium</vt:lpstr>
      <vt:lpstr>Montserrat</vt:lpstr>
      <vt:lpstr>Montserrat Light</vt:lpstr>
      <vt:lpstr>Open Sans bold</vt:lpstr>
      <vt:lpstr>Raleway</vt:lpstr>
      <vt:lpstr>Satoshi</vt:lpstr>
      <vt:lpstr>Satoshi Medium</vt:lpstr>
      <vt:lpstr>Digit - Multi 1 - Bright</vt:lpstr>
      <vt:lpstr>1_Digit - Multi 1 - Bright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Why Partner with us</dc:title>
  <dc:creator>Charmaine Andrew</dc:creator>
  <cp:lastModifiedBy>Cecylia Grajewska</cp:lastModifiedBy>
  <cp:revision>297</cp:revision>
  <cp:lastPrinted>2022-02-10T09:15:01Z</cp:lastPrinted>
  <dcterms:created xsi:type="dcterms:W3CDTF">2021-01-06T00:01:56Z</dcterms:created>
  <dcterms:modified xsi:type="dcterms:W3CDTF">2024-11-26T00:39:15Z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0x010100903B70A64A27404E95ACC0B01F8AA6C1</vt:lpwstr>
  </property>
  <property fmtid="{D5CDD505-2E9C-101B-9397-08002B2CF9AE}" pid="3" name="MediaServiceImageTags">
    <vt:lpwstr/>
  </property>
</Properties>
</file>